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10287000" cx="18288000"/>
  <p:notesSz cx="6858000" cy="9144000"/>
  <p:embeddedFontLst>
    <p:embeddedFont>
      <p:font typeface="Public Sans"/>
      <p:bold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0" roundtripDataSignature="AMtx7mhMnwDU57T14H1ak2Tc9BlrDTkP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ublic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Public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e9c0ce775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e9c0ce77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Relationship Id="rId4" Type="http://schemas.openxmlformats.org/officeDocument/2006/relationships/image" Target="../media/image2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3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Relationship Id="rId4" Type="http://schemas.openxmlformats.org/officeDocument/2006/relationships/image" Target="../media/image2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Relationship Id="rId4" Type="http://schemas.openxmlformats.org/officeDocument/2006/relationships/image" Target="../media/image3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Relationship Id="rId4" Type="http://schemas.openxmlformats.org/officeDocument/2006/relationships/image" Target="../media/image46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Relationship Id="rId4" Type="http://schemas.openxmlformats.org/officeDocument/2006/relationships/image" Target="../media/image5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Relationship Id="rId4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Relationship Id="rId4" Type="http://schemas.openxmlformats.org/officeDocument/2006/relationships/image" Target="../media/image2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Relationship Id="rId4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jpg"/><Relationship Id="rId4" Type="http://schemas.openxmlformats.org/officeDocument/2006/relationships/image" Target="../media/image49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Relationship Id="rId4" Type="http://schemas.openxmlformats.org/officeDocument/2006/relationships/image" Target="../media/image5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jp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jpg"/><Relationship Id="rId4" Type="http://schemas.openxmlformats.org/officeDocument/2006/relationships/image" Target="../media/image3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jpg"/><Relationship Id="rId4" Type="http://schemas.openxmlformats.org/officeDocument/2006/relationships/image" Target="../media/image3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jpg"/><Relationship Id="rId4" Type="http://schemas.openxmlformats.org/officeDocument/2006/relationships/image" Target="../media/image4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jpg"/><Relationship Id="rId4" Type="http://schemas.openxmlformats.org/officeDocument/2006/relationships/image" Target="../media/image34.png"/><Relationship Id="rId5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jpg"/><Relationship Id="rId4" Type="http://schemas.openxmlformats.org/officeDocument/2006/relationships/hyperlink" Target="http://drive.google.com/file/d/1ADQ6UdAJmLimQMUhTv5L34Q4VPp9cGJb/view" TargetMode="External"/><Relationship Id="rId5" Type="http://schemas.openxmlformats.org/officeDocument/2006/relationships/image" Target="../media/image4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jpg"/><Relationship Id="rId4" Type="http://schemas.openxmlformats.org/officeDocument/2006/relationships/hyperlink" Target="http://drive.google.com/file/d/1_REF5prag7pplcMmeH443g0yR8K72Yzu/view" TargetMode="External"/><Relationship Id="rId5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Relationship Id="rId5" Type="http://schemas.openxmlformats.org/officeDocument/2006/relationships/image" Target="../media/image9.png"/><Relationship Id="rId6" Type="http://schemas.openxmlformats.org/officeDocument/2006/relationships/image" Target="../media/image20.png"/><Relationship Id="rId7" Type="http://schemas.openxmlformats.org/officeDocument/2006/relationships/image" Target="../media/image4.png"/><Relationship Id="rId8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jpg"/><Relationship Id="rId4" Type="http://schemas.openxmlformats.org/officeDocument/2006/relationships/image" Target="../media/image4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jpg"/><Relationship Id="rId4" Type="http://schemas.openxmlformats.org/officeDocument/2006/relationships/hyperlink" Target="https://drive.google.com/drive/folders/1VTuRP2ZvHsjcnwW_mTmsV4bj-pZnRpGF?usp=drive_link" TargetMode="External"/><Relationship Id="rId5" Type="http://schemas.openxmlformats.org/officeDocument/2006/relationships/hyperlink" Target="https://drive.google.com/drive/folders/1m-Qmix968VKzJ4y6EFyVBchuYKRPGZPC?usp=drive_link" TargetMode="External"/><Relationship Id="rId6" Type="http://schemas.openxmlformats.org/officeDocument/2006/relationships/hyperlink" Target="https://forms.gle/ukpMDx9YXvhbznTb7" TargetMode="External"/><Relationship Id="rId7" Type="http://schemas.openxmlformats.org/officeDocument/2006/relationships/hyperlink" Target="https://drive.google.com/drive/folders/1VTuRP2ZvHsjcnwW_mTmsV4bj-pZnRpGF?usp=drive_link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Relationship Id="rId4" Type="http://schemas.openxmlformats.org/officeDocument/2006/relationships/image" Target="../media/image5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hyperlink" Target="http://drive.google.com/file/d/1_REF5prag7pplcMmeH443g0yR8K72Yzu/view" TargetMode="External"/><Relationship Id="rId5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2638482" y="482540"/>
            <a:ext cx="13757266" cy="1795177"/>
            <a:chOff x="0" y="-38100"/>
            <a:chExt cx="3623313" cy="472804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3623313" cy="434704"/>
            </a:xfrm>
            <a:custGeom>
              <a:rect b="b" l="l" r="r" t="t"/>
              <a:pathLst>
                <a:path extrusionOk="0" h="434704" w="3623313">
                  <a:moveTo>
                    <a:pt x="3623313" y="0"/>
                  </a:moveTo>
                  <a:lnTo>
                    <a:pt x="0" y="0"/>
                  </a:lnTo>
                  <a:lnTo>
                    <a:pt x="101600" y="217352"/>
                  </a:lnTo>
                  <a:lnTo>
                    <a:pt x="0" y="434704"/>
                  </a:lnTo>
                  <a:lnTo>
                    <a:pt x="3623313" y="434704"/>
                  </a:lnTo>
                  <a:lnTo>
                    <a:pt x="3521713" y="217352"/>
                  </a:lnTo>
                  <a:lnTo>
                    <a:pt x="3623313" y="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88900" y="-38100"/>
              <a:ext cx="3445513" cy="472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1669567" y="2706342"/>
            <a:ext cx="6152955" cy="6152955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3" l="0" r="0" t="-22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1"/>
          <p:cNvGrpSpPr/>
          <p:nvPr/>
        </p:nvGrpSpPr>
        <p:grpSpPr>
          <a:xfrm>
            <a:off x="8756338" y="6325999"/>
            <a:ext cx="8182514" cy="996041"/>
            <a:chOff x="0" y="-38100"/>
            <a:chExt cx="1745831" cy="212516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1745831" cy="174416"/>
            </a:xfrm>
            <a:custGeom>
              <a:rect b="b" l="l" r="r" t="t"/>
              <a:pathLst>
                <a:path extrusionOk="0" h="174416" w="1745831">
                  <a:moveTo>
                    <a:pt x="87208" y="0"/>
                  </a:moveTo>
                  <a:lnTo>
                    <a:pt x="1658623" y="0"/>
                  </a:lnTo>
                  <a:cubicBezTo>
                    <a:pt x="1706787" y="0"/>
                    <a:pt x="1745831" y="39044"/>
                    <a:pt x="1745831" y="87208"/>
                  </a:cubicBezTo>
                  <a:lnTo>
                    <a:pt x="1745831" y="87208"/>
                  </a:lnTo>
                  <a:cubicBezTo>
                    <a:pt x="1745831" y="110337"/>
                    <a:pt x="1736643" y="132519"/>
                    <a:pt x="1720288" y="148874"/>
                  </a:cubicBezTo>
                  <a:cubicBezTo>
                    <a:pt x="1703933" y="165228"/>
                    <a:pt x="1681752" y="174416"/>
                    <a:pt x="1658623" y="174416"/>
                  </a:cubicBezTo>
                  <a:lnTo>
                    <a:pt x="87208" y="174416"/>
                  </a:lnTo>
                  <a:cubicBezTo>
                    <a:pt x="39044" y="174416"/>
                    <a:pt x="0" y="135372"/>
                    <a:pt x="0" y="87208"/>
                  </a:cubicBezTo>
                  <a:lnTo>
                    <a:pt x="0" y="87208"/>
                  </a:lnTo>
                  <a:cubicBezTo>
                    <a:pt x="0" y="39044"/>
                    <a:pt x="39044" y="0"/>
                    <a:pt x="87208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0" y="-38100"/>
              <a:ext cx="1745831" cy="212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"/>
          <p:cNvSpPr/>
          <p:nvPr/>
        </p:nvSpPr>
        <p:spPr>
          <a:xfrm flipH="1" rot="-94514">
            <a:off x="8305413" y="3302707"/>
            <a:ext cx="2423476" cy="792679"/>
          </a:xfrm>
          <a:custGeom>
            <a:rect b="b" l="l" r="r" t="t"/>
            <a:pathLst>
              <a:path extrusionOk="0" h="792379" w="2422560">
                <a:moveTo>
                  <a:pt x="2422560" y="0"/>
                </a:moveTo>
                <a:lnTo>
                  <a:pt x="0" y="0"/>
                </a:lnTo>
                <a:lnTo>
                  <a:pt x="0" y="792379"/>
                </a:lnTo>
                <a:lnTo>
                  <a:pt x="2422560" y="792379"/>
                </a:lnTo>
                <a:lnTo>
                  <a:pt x="242256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2" name="Google Shape;92;p1"/>
          <p:cNvGrpSpPr/>
          <p:nvPr/>
        </p:nvGrpSpPr>
        <p:grpSpPr>
          <a:xfrm>
            <a:off x="1095432" y="-90591"/>
            <a:ext cx="3086100" cy="3086100"/>
            <a:chOff x="0" y="0"/>
            <a:chExt cx="812800" cy="812800"/>
          </a:xfrm>
        </p:grpSpPr>
        <p:sp>
          <p:nvSpPr>
            <p:cNvPr id="93" name="Google Shape;93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4" name="Google Shape;94;p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1"/>
          <p:cNvGrpSpPr/>
          <p:nvPr/>
        </p:nvGrpSpPr>
        <p:grpSpPr>
          <a:xfrm>
            <a:off x="14577803" y="0"/>
            <a:ext cx="2976447" cy="2905427"/>
            <a:chOff x="0" y="0"/>
            <a:chExt cx="783920" cy="765215"/>
          </a:xfrm>
        </p:grpSpPr>
        <p:sp>
          <p:nvSpPr>
            <p:cNvPr id="96" name="Google Shape;96;p1"/>
            <p:cNvSpPr/>
            <p:nvPr/>
          </p:nvSpPr>
          <p:spPr>
            <a:xfrm>
              <a:off x="0" y="0"/>
              <a:ext cx="783920" cy="765215"/>
            </a:xfrm>
            <a:custGeom>
              <a:rect b="b" l="l" r="r" t="t"/>
              <a:pathLst>
                <a:path extrusionOk="0" h="765215" w="783920">
                  <a:moveTo>
                    <a:pt x="391960" y="0"/>
                  </a:moveTo>
                  <a:lnTo>
                    <a:pt x="783920" y="382608"/>
                  </a:lnTo>
                  <a:lnTo>
                    <a:pt x="391960" y="765215"/>
                  </a:lnTo>
                  <a:lnTo>
                    <a:pt x="0" y="382608"/>
                  </a:lnTo>
                  <a:lnTo>
                    <a:pt x="391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7" name="Google Shape;97;p1"/>
            <p:cNvSpPr txBox="1"/>
            <p:nvPr/>
          </p:nvSpPr>
          <p:spPr>
            <a:xfrm>
              <a:off x="134736" y="93421"/>
              <a:ext cx="514448" cy="540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1"/>
          <p:cNvSpPr/>
          <p:nvPr/>
        </p:nvSpPr>
        <p:spPr>
          <a:xfrm>
            <a:off x="5985818" y="8973597"/>
            <a:ext cx="3028399" cy="565638"/>
          </a:xfrm>
          <a:custGeom>
            <a:rect b="b" l="l" r="r" t="t"/>
            <a:pathLst>
              <a:path extrusionOk="0" h="565638" w="3028399">
                <a:moveTo>
                  <a:pt x="0" y="0"/>
                </a:moveTo>
                <a:lnTo>
                  <a:pt x="3028399" y="0"/>
                </a:lnTo>
                <a:lnTo>
                  <a:pt x="3028399" y="565637"/>
                </a:lnTo>
                <a:lnTo>
                  <a:pt x="0" y="565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1375" l="-3175" r="0" t="-11376"/>
            </a:stretch>
          </a:blipFill>
          <a:ln>
            <a:noFill/>
          </a:ln>
        </p:spPr>
      </p:sp>
      <p:grpSp>
        <p:nvGrpSpPr>
          <p:cNvPr id="99" name="Google Shape;99;p1"/>
          <p:cNvGrpSpPr/>
          <p:nvPr/>
        </p:nvGrpSpPr>
        <p:grpSpPr>
          <a:xfrm>
            <a:off x="72455" y="8872588"/>
            <a:ext cx="18143091" cy="1242141"/>
            <a:chOff x="0" y="-38100"/>
            <a:chExt cx="5219164" cy="357323"/>
          </a:xfrm>
        </p:grpSpPr>
        <p:sp>
          <p:nvSpPr>
            <p:cNvPr id="100" name="Google Shape;100;p1"/>
            <p:cNvSpPr/>
            <p:nvPr/>
          </p:nvSpPr>
          <p:spPr>
            <a:xfrm>
              <a:off x="0" y="0"/>
              <a:ext cx="5219164" cy="319223"/>
            </a:xfrm>
            <a:custGeom>
              <a:rect b="b" l="l" r="r" t="t"/>
              <a:pathLst>
                <a:path extrusionOk="0" h="319223" w="5219164">
                  <a:moveTo>
                    <a:pt x="18775" y="0"/>
                  </a:moveTo>
                  <a:lnTo>
                    <a:pt x="5200388" y="0"/>
                  </a:lnTo>
                  <a:cubicBezTo>
                    <a:pt x="5210758" y="0"/>
                    <a:pt x="5219164" y="8406"/>
                    <a:pt x="5219164" y="18775"/>
                  </a:cubicBezTo>
                  <a:lnTo>
                    <a:pt x="5219164" y="300447"/>
                  </a:lnTo>
                  <a:cubicBezTo>
                    <a:pt x="5219164" y="305427"/>
                    <a:pt x="5217185" y="310202"/>
                    <a:pt x="5213664" y="313723"/>
                  </a:cubicBezTo>
                  <a:cubicBezTo>
                    <a:pt x="5210143" y="317245"/>
                    <a:pt x="5205368" y="319223"/>
                    <a:pt x="5200388" y="319223"/>
                  </a:cubicBezTo>
                  <a:lnTo>
                    <a:pt x="18775" y="319223"/>
                  </a:lnTo>
                  <a:cubicBezTo>
                    <a:pt x="8406" y="319223"/>
                    <a:pt x="0" y="310817"/>
                    <a:pt x="0" y="300447"/>
                  </a:cubicBezTo>
                  <a:lnTo>
                    <a:pt x="0" y="18775"/>
                  </a:lnTo>
                  <a:cubicBezTo>
                    <a:pt x="0" y="8406"/>
                    <a:pt x="8406" y="0"/>
                    <a:pt x="18775" y="0"/>
                  </a:cubicBezTo>
                  <a:close/>
                </a:path>
              </a:pathLst>
            </a:custGeom>
            <a:solidFill>
              <a:srgbClr val="FDFDFD"/>
            </a:solidFill>
            <a:ln cap="rnd" cmpd="sng" w="76200">
              <a:solidFill>
                <a:srgbClr val="9015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"/>
            <p:cNvSpPr txBox="1"/>
            <p:nvPr/>
          </p:nvSpPr>
          <p:spPr>
            <a:xfrm>
              <a:off x="0" y="-38100"/>
              <a:ext cx="5219164" cy="3573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500" lIns="46500" spcFirstLastPara="1" rIns="46500" wrap="square" tIns="465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"/>
          <p:cNvSpPr/>
          <p:nvPr/>
        </p:nvSpPr>
        <p:spPr>
          <a:xfrm>
            <a:off x="787367" y="9192538"/>
            <a:ext cx="4189899" cy="750115"/>
          </a:xfrm>
          <a:custGeom>
            <a:rect b="b" l="l" r="r" t="t"/>
            <a:pathLst>
              <a:path extrusionOk="0" h="750115" w="4189899">
                <a:moveTo>
                  <a:pt x="0" y="0"/>
                </a:moveTo>
                <a:lnTo>
                  <a:pt x="4189899" y="0"/>
                </a:lnTo>
                <a:lnTo>
                  <a:pt x="4189899" y="750114"/>
                </a:lnTo>
                <a:lnTo>
                  <a:pt x="0" y="750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4032" l="-3175" r="0" t="-14033"/>
            </a:stretch>
          </a:blipFill>
          <a:ln>
            <a:noFill/>
          </a:ln>
        </p:spPr>
      </p:sp>
      <p:sp>
        <p:nvSpPr>
          <p:cNvPr id="103" name="Google Shape;103;p1"/>
          <p:cNvSpPr/>
          <p:nvPr/>
        </p:nvSpPr>
        <p:spPr>
          <a:xfrm>
            <a:off x="15303549" y="9128615"/>
            <a:ext cx="2427573" cy="900076"/>
          </a:xfrm>
          <a:custGeom>
            <a:rect b="b" l="l" r="r" t="t"/>
            <a:pathLst>
              <a:path extrusionOk="0" h="900076" w="2427573">
                <a:moveTo>
                  <a:pt x="0" y="0"/>
                </a:moveTo>
                <a:lnTo>
                  <a:pt x="2427573" y="0"/>
                </a:lnTo>
                <a:lnTo>
                  <a:pt x="2427573" y="900076"/>
                </a:lnTo>
                <a:lnTo>
                  <a:pt x="0" y="900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291" l="-543" r="-873" t="0"/>
            </a:stretch>
          </a:blipFill>
          <a:ln>
            <a:noFill/>
          </a:ln>
        </p:spPr>
      </p:sp>
      <p:sp>
        <p:nvSpPr>
          <p:cNvPr id="104" name="Google Shape;104;p1"/>
          <p:cNvSpPr txBox="1"/>
          <p:nvPr/>
        </p:nvSpPr>
        <p:spPr>
          <a:xfrm>
            <a:off x="5072784" y="756741"/>
            <a:ext cx="8888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77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HOPE TO SKILL</a:t>
            </a:r>
            <a:endParaRPr/>
          </a:p>
        </p:txBody>
      </p:sp>
      <p:sp>
        <p:nvSpPr>
          <p:cNvPr id="105" name="Google Shape;105;p1"/>
          <p:cNvSpPr txBox="1"/>
          <p:nvPr/>
        </p:nvSpPr>
        <p:spPr>
          <a:xfrm>
            <a:off x="7822521" y="4313092"/>
            <a:ext cx="8243506" cy="1256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36" u="none" cap="none" strike="noStrike">
                <a:solidFill>
                  <a:srgbClr val="5E118D"/>
                </a:solidFill>
                <a:latin typeface="Arial"/>
                <a:ea typeface="Arial"/>
                <a:cs typeface="Arial"/>
                <a:sym typeface="Arial"/>
              </a:rPr>
              <a:t>Convolutional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9832980" y="5241179"/>
            <a:ext cx="7105871" cy="993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57" u="none" cap="none" strike="noStrike">
                <a:solidFill>
                  <a:srgbClr val="0E0C0C"/>
                </a:solidFill>
                <a:latin typeface="Arial"/>
                <a:ea typeface="Arial"/>
                <a:cs typeface="Arial"/>
                <a:sym typeface="Arial"/>
              </a:rPr>
              <a:t>Neural Network(CNN)</a:t>
            </a:r>
            <a:endParaRPr/>
          </a:p>
        </p:txBody>
      </p:sp>
      <p:sp>
        <p:nvSpPr>
          <p:cNvPr id="107" name="Google Shape;107;p1"/>
          <p:cNvSpPr txBox="1"/>
          <p:nvPr/>
        </p:nvSpPr>
        <p:spPr>
          <a:xfrm>
            <a:off x="8999091" y="6700187"/>
            <a:ext cx="76971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Artificial Intelligence Advance Course </a:t>
            </a:r>
            <a:endParaRPr/>
          </a:p>
        </p:txBody>
      </p:sp>
      <p:sp>
        <p:nvSpPr>
          <p:cNvPr id="108" name="Google Shape;108;p1"/>
          <p:cNvSpPr txBox="1"/>
          <p:nvPr/>
        </p:nvSpPr>
        <p:spPr>
          <a:xfrm>
            <a:off x="8415764" y="3428992"/>
            <a:ext cx="2202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28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44" name="Google Shape;244;p10"/>
          <p:cNvSpPr txBox="1"/>
          <p:nvPr/>
        </p:nvSpPr>
        <p:spPr>
          <a:xfrm>
            <a:off x="587812" y="3321243"/>
            <a:ext cx="9864685" cy="16383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85772" lvl="1" marL="971544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99"/>
              <a:buFont typeface="Arial"/>
              <a:buChar char="•"/>
            </a:pPr>
            <a:r>
              <a:rPr b="0" i="0" lang="en-US" sz="4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Applies filters to the input image to </a:t>
            </a:r>
            <a:endParaRPr/>
          </a:p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create </a:t>
            </a:r>
            <a:r>
              <a:rPr b="0" i="0" lang="en-US" sz="44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feature maps</a:t>
            </a:r>
            <a:r>
              <a:rPr b="0" i="0" lang="en-US" sz="4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245" name="Google Shape;245;p10"/>
          <p:cNvSpPr txBox="1"/>
          <p:nvPr/>
        </p:nvSpPr>
        <p:spPr>
          <a:xfrm>
            <a:off x="1430935" y="794791"/>
            <a:ext cx="407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Convolution</a:t>
            </a:r>
            <a:endParaRPr/>
          </a:p>
        </p:txBody>
      </p:sp>
      <p:sp>
        <p:nvSpPr>
          <p:cNvPr id="246" name="Google Shape;246;p10"/>
          <p:cNvSpPr txBox="1"/>
          <p:nvPr/>
        </p:nvSpPr>
        <p:spPr>
          <a:xfrm>
            <a:off x="587812" y="5245293"/>
            <a:ext cx="11814929" cy="24288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85772" lvl="1" marL="971544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99"/>
              <a:buFont typeface="Arial"/>
              <a:buChar char="•"/>
            </a:pPr>
            <a:r>
              <a:rPr b="0" i="0" lang="en-US" sz="4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Filters are small matrices that slide </a:t>
            </a:r>
            <a:endParaRPr/>
          </a:p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over the input image and </a:t>
            </a:r>
            <a:r>
              <a:rPr b="0" i="0" lang="en-US" sz="44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detect patterns.</a:t>
            </a:r>
            <a:endParaRPr/>
          </a:p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99" u="none" cap="none" strike="noStrike">
              <a:solidFill>
                <a:srgbClr val="9015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63675" y="2374075"/>
            <a:ext cx="6124325" cy="59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53" name="Google Shape;253;p11"/>
          <p:cNvSpPr txBox="1"/>
          <p:nvPr/>
        </p:nvSpPr>
        <p:spPr>
          <a:xfrm>
            <a:off x="954405" y="745395"/>
            <a:ext cx="30885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Stride</a:t>
            </a:r>
            <a:endParaRPr/>
          </a:p>
        </p:txBody>
      </p:sp>
      <p:sp>
        <p:nvSpPr>
          <p:cNvPr id="254" name="Google Shape;254;p11"/>
          <p:cNvSpPr txBox="1"/>
          <p:nvPr/>
        </p:nvSpPr>
        <p:spPr>
          <a:xfrm>
            <a:off x="1061954" y="2657255"/>
            <a:ext cx="5961851" cy="451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in CNN determines the step size of the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filter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 it moves across the input data during the convolution operation,</a:t>
            </a:r>
            <a:r>
              <a:rPr b="0" i="0" lang="en-US" sz="36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affecting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size and computational efficiency.</a:t>
            </a:r>
            <a:endParaRPr/>
          </a:p>
        </p:txBody>
      </p:sp>
      <p:pic>
        <p:nvPicPr>
          <p:cNvPr id="255" name="Google Shape;25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250" y="2657250"/>
            <a:ext cx="10811750" cy="688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"/>
          <p:cNvSpPr/>
          <p:nvPr/>
        </p:nvSpPr>
        <p:spPr>
          <a:xfrm>
            <a:off x="28575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61" name="Google Shape;261;p12"/>
          <p:cNvSpPr/>
          <p:nvPr/>
        </p:nvSpPr>
        <p:spPr>
          <a:xfrm>
            <a:off x="4596848" y="5143500"/>
            <a:ext cx="13000942" cy="4892194"/>
          </a:xfrm>
          <a:custGeom>
            <a:rect b="b" l="l" r="r" t="t"/>
            <a:pathLst>
              <a:path extrusionOk="0" h="4892194" w="13000942">
                <a:moveTo>
                  <a:pt x="0" y="0"/>
                </a:moveTo>
                <a:lnTo>
                  <a:pt x="13000941" y="0"/>
                </a:lnTo>
                <a:lnTo>
                  <a:pt x="13000941" y="4892194"/>
                </a:lnTo>
                <a:lnTo>
                  <a:pt x="0" y="48921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p12"/>
          <p:cNvSpPr txBox="1"/>
          <p:nvPr/>
        </p:nvSpPr>
        <p:spPr>
          <a:xfrm>
            <a:off x="527477" y="787967"/>
            <a:ext cx="58071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Kernel/Filter</a:t>
            </a:r>
            <a:endParaRPr/>
          </a:p>
        </p:txBody>
      </p:sp>
      <p:sp>
        <p:nvSpPr>
          <p:cNvPr id="263" name="Google Shape;263;p12"/>
          <p:cNvSpPr txBox="1"/>
          <p:nvPr/>
        </p:nvSpPr>
        <p:spPr>
          <a:xfrm>
            <a:off x="1028700" y="1972119"/>
            <a:ext cx="11114626" cy="2722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Kernels in CNNs are usually small </a:t>
            </a:r>
            <a:r>
              <a:rPr b="0" i="0" lang="en-US" sz="37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2D matrices</a:t>
            </a:r>
            <a:r>
              <a:rPr b="0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used for </a:t>
            </a:r>
            <a:r>
              <a:rPr b="0" i="0" lang="en-US" sz="37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feature extraction</a:t>
            </a:r>
            <a:r>
              <a:rPr b="0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through convolution operations on input data, typically with dimensions in odd numbers.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69" name="Google Shape;269;p13"/>
          <p:cNvSpPr txBox="1"/>
          <p:nvPr/>
        </p:nvSpPr>
        <p:spPr>
          <a:xfrm>
            <a:off x="1127767" y="662933"/>
            <a:ext cx="7821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Convolution Operation</a:t>
            </a:r>
            <a:endParaRPr/>
          </a:p>
        </p:txBody>
      </p:sp>
      <p:sp>
        <p:nvSpPr>
          <p:cNvPr id="270" name="Google Shape;270;p13"/>
          <p:cNvSpPr txBox="1"/>
          <p:nvPr/>
        </p:nvSpPr>
        <p:spPr>
          <a:xfrm>
            <a:off x="863219" y="2241380"/>
            <a:ext cx="9734347" cy="2796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21004" lvl="1" marL="842008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9"/>
              <a:buFont typeface="Arial"/>
              <a:buChar char="•"/>
            </a:pPr>
            <a:r>
              <a:rPr b="0" i="0" lang="en-US" sz="38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each position, the </a:t>
            </a:r>
            <a:r>
              <a:rPr b="0" i="0" lang="en-US" sz="38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kernel</a:t>
            </a:r>
            <a:r>
              <a:rPr b="0" i="0" lang="en-US" sz="38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performs </a:t>
            </a:r>
            <a:r>
              <a:rPr b="0" i="0" lang="en-US" sz="38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el﻿ement-wise multiplication</a:t>
            </a:r>
            <a:r>
              <a:rPr b="0" i="0" lang="en-US" sz="38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the corresponding part of the</a:t>
            </a:r>
            <a:r>
              <a:rPr b="0" i="0" lang="en-US" sz="38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input data</a:t>
            </a:r>
            <a:r>
              <a:rPr b="0" i="0" lang="en-US" sz="38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 covers. </a:t>
            </a:r>
            <a:endParaRPr/>
          </a:p>
        </p:txBody>
      </p:sp>
      <p:sp>
        <p:nvSpPr>
          <p:cNvPr id="271" name="Google Shape;271;p13"/>
          <p:cNvSpPr txBox="1"/>
          <p:nvPr/>
        </p:nvSpPr>
        <p:spPr>
          <a:xfrm>
            <a:off x="1028700" y="5337832"/>
            <a:ext cx="9343235" cy="2110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21004" lvl="1" marL="842008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99"/>
              <a:buFont typeface="Arial"/>
              <a:buChar char="•"/>
            </a:pPr>
            <a:r>
              <a:rPr b="0" i="0" lang="en-US" sz="38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Then, the results of these multiplications are </a:t>
            </a:r>
            <a:r>
              <a:rPr b="0" i="0" lang="en-US" sz="38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summed up</a:t>
            </a:r>
            <a:r>
              <a:rPr b="0" i="0" lang="en-US" sz="38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produce a single output pixel.</a:t>
            </a:r>
            <a:endParaRPr/>
          </a:p>
        </p:txBody>
      </p:sp>
      <p:pic>
        <p:nvPicPr>
          <p:cNvPr id="272" name="Google Shape;2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71925" y="3428993"/>
            <a:ext cx="7821725" cy="5710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"/>
          <p:cNvSpPr/>
          <p:nvPr/>
        </p:nvSpPr>
        <p:spPr>
          <a:xfrm>
            <a:off x="9525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78" name="Google Shape;278;p14"/>
          <p:cNvSpPr txBox="1"/>
          <p:nvPr/>
        </p:nvSpPr>
        <p:spPr>
          <a:xfrm>
            <a:off x="1117423" y="739757"/>
            <a:ext cx="68205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Kernels Work</a:t>
            </a:r>
            <a:endParaRPr/>
          </a:p>
        </p:txBody>
      </p:sp>
      <p:sp>
        <p:nvSpPr>
          <p:cNvPr id="279" name="Google Shape;279;p14"/>
          <p:cNvSpPr txBox="1"/>
          <p:nvPr/>
        </p:nvSpPr>
        <p:spPr>
          <a:xfrm>
            <a:off x="403464" y="4388612"/>
            <a:ext cx="7534454" cy="1911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7825" lvl="1" marL="755651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•"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 on an </a:t>
            </a:r>
            <a:r>
              <a:rPr b="0" i="0" lang="en-US" sz="35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(h, w, in_dims) </a:t>
            </a: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gives an </a:t>
            </a:r>
            <a:r>
              <a:rPr b="0" i="0" lang="en-US" sz="35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(h', w', out_dims)</a:t>
            </a: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feature map.</a:t>
            </a:r>
            <a:endParaRPr/>
          </a:p>
        </p:txBody>
      </p:sp>
      <p:pic>
        <p:nvPicPr>
          <p:cNvPr id="280" name="Google Shape;2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5775" y="2810363"/>
            <a:ext cx="7671752" cy="67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86" name="Google Shape;286;p15"/>
          <p:cNvSpPr txBox="1"/>
          <p:nvPr/>
        </p:nvSpPr>
        <p:spPr>
          <a:xfrm>
            <a:off x="398975" y="722254"/>
            <a:ext cx="95325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Vertical Edge Detection</a:t>
            </a:r>
            <a:endParaRPr/>
          </a:p>
        </p:txBody>
      </p:sp>
      <p:pic>
        <p:nvPicPr>
          <p:cNvPr id="287" name="Google Shape;2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3650" y="2779625"/>
            <a:ext cx="15330099" cy="75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93" name="Google Shape;293;p16"/>
          <p:cNvSpPr/>
          <p:nvPr/>
        </p:nvSpPr>
        <p:spPr>
          <a:xfrm>
            <a:off x="1710344" y="1947180"/>
            <a:ext cx="13697324" cy="8153169"/>
          </a:xfrm>
          <a:custGeom>
            <a:rect b="b" l="l" r="r" t="t"/>
            <a:pathLst>
              <a:path extrusionOk="0" h="8153169" w="13697324">
                <a:moveTo>
                  <a:pt x="0" y="0"/>
                </a:moveTo>
                <a:lnTo>
                  <a:pt x="13697324" y="0"/>
                </a:lnTo>
                <a:lnTo>
                  <a:pt x="13697324" y="8153169"/>
                </a:lnTo>
                <a:lnTo>
                  <a:pt x="0" y="81531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4" name="Google Shape;294;p16"/>
          <p:cNvSpPr txBox="1"/>
          <p:nvPr/>
        </p:nvSpPr>
        <p:spPr>
          <a:xfrm>
            <a:off x="0" y="760579"/>
            <a:ext cx="79233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Edge Detection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00" name="Google Shape;300;p17"/>
          <p:cNvSpPr/>
          <p:nvPr/>
        </p:nvSpPr>
        <p:spPr>
          <a:xfrm>
            <a:off x="2188893" y="4817715"/>
            <a:ext cx="14777129" cy="5469285"/>
          </a:xfrm>
          <a:custGeom>
            <a:rect b="b" l="l" r="r" t="t"/>
            <a:pathLst>
              <a:path extrusionOk="0" h="5469285" w="14777129">
                <a:moveTo>
                  <a:pt x="0" y="0"/>
                </a:moveTo>
                <a:lnTo>
                  <a:pt x="14777129" y="0"/>
                </a:lnTo>
                <a:lnTo>
                  <a:pt x="14777129" y="5469285"/>
                </a:lnTo>
                <a:lnTo>
                  <a:pt x="0" y="54692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481" l="0" r="0" t="-10954"/>
            </a:stretch>
          </a:blipFill>
          <a:ln>
            <a:noFill/>
          </a:ln>
        </p:spPr>
      </p:sp>
      <p:sp>
        <p:nvSpPr>
          <p:cNvPr id="301" name="Google Shape;301;p17"/>
          <p:cNvSpPr txBox="1"/>
          <p:nvPr/>
        </p:nvSpPr>
        <p:spPr>
          <a:xfrm>
            <a:off x="975360" y="735620"/>
            <a:ext cx="29283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Depth</a:t>
            </a:r>
            <a:endParaRPr/>
          </a:p>
        </p:txBody>
      </p:sp>
      <p:sp>
        <p:nvSpPr>
          <p:cNvPr id="302" name="Google Shape;302;p17"/>
          <p:cNvSpPr txBox="1"/>
          <p:nvPr/>
        </p:nvSpPr>
        <p:spPr>
          <a:xfrm>
            <a:off x="1028700" y="2205170"/>
            <a:ext cx="16230600" cy="1363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CNNs, each layer consists of </a:t>
            </a:r>
            <a:r>
              <a:rPr b="0" i="0" lang="en-US" sz="36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multiple filters</a:t>
            </a:r>
            <a:r>
              <a:rPr b="0" i="0" lang="en-US" sz="36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(kernels), each producing a separate feature map. The number of filters in a layer determines its </a:t>
            </a:r>
            <a:r>
              <a:rPr b="0" i="0" lang="en-US" sz="36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depth</a:t>
            </a:r>
            <a:r>
              <a:rPr b="0" i="0" lang="en-US" sz="36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"/>
          <p:cNvSpPr/>
          <p:nvPr/>
        </p:nvSpPr>
        <p:spPr>
          <a:xfrm>
            <a:off x="-53340" y="-114513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pic>
        <p:nvPicPr>
          <p:cNvPr id="308" name="Google Shape;308;p18"/>
          <p:cNvPicPr preferRelativeResize="0"/>
          <p:nvPr/>
        </p:nvPicPr>
        <p:blipFill rotWithShape="1">
          <a:blip r:embed="rId4">
            <a:alphaModFix/>
          </a:blip>
          <a:srcRect b="8684" l="10766" r="2615" t="0"/>
          <a:stretch/>
        </p:blipFill>
        <p:spPr>
          <a:xfrm>
            <a:off x="8464559" y="1743266"/>
            <a:ext cx="9823441" cy="751503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8"/>
          <p:cNvSpPr txBox="1"/>
          <p:nvPr/>
        </p:nvSpPr>
        <p:spPr>
          <a:xfrm>
            <a:off x="1151929" y="741195"/>
            <a:ext cx="33051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endParaRPr/>
          </a:p>
        </p:txBody>
      </p:sp>
      <p:sp>
        <p:nvSpPr>
          <p:cNvPr id="310" name="Google Shape;310;p18"/>
          <p:cNvSpPr txBox="1"/>
          <p:nvPr/>
        </p:nvSpPr>
        <p:spPr>
          <a:xfrm>
            <a:off x="1028700" y="2117351"/>
            <a:ext cx="8919686" cy="2604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Padding is a technique used to maintain the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spatial dimensions</a:t>
            </a:r>
            <a:r>
              <a:rPr b="0" i="0" lang="en-US" sz="36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input image after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performing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convolution operations</a:t>
            </a:r>
            <a:r>
              <a:rPr b="0" i="0" lang="en-US" sz="36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a feature map.</a:t>
            </a:r>
            <a:endParaRPr/>
          </a:p>
        </p:txBody>
      </p:sp>
      <p:sp>
        <p:nvSpPr>
          <p:cNvPr id="311" name="Google Shape;311;p18"/>
          <p:cNvSpPr txBox="1"/>
          <p:nvPr/>
        </p:nvSpPr>
        <p:spPr>
          <a:xfrm>
            <a:off x="1028700" y="5251316"/>
            <a:ext cx="10630512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plain English, a padding is “a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piece of material</a:t>
            </a:r>
            <a:r>
              <a:rPr b="0" i="0" lang="en-US" sz="36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to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protect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something or give it shape.”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17" name="Google Shape;317;p19"/>
          <p:cNvSpPr/>
          <p:nvPr/>
        </p:nvSpPr>
        <p:spPr>
          <a:xfrm>
            <a:off x="1719077" y="3360275"/>
            <a:ext cx="14849846" cy="5486375"/>
          </a:xfrm>
          <a:custGeom>
            <a:rect b="b" l="l" r="r" t="t"/>
            <a:pathLst>
              <a:path extrusionOk="0" h="5486375" w="14849846">
                <a:moveTo>
                  <a:pt x="0" y="0"/>
                </a:moveTo>
                <a:lnTo>
                  <a:pt x="14849846" y="0"/>
                </a:lnTo>
                <a:lnTo>
                  <a:pt x="14849846" y="5486375"/>
                </a:lnTo>
                <a:lnTo>
                  <a:pt x="0" y="54863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80" l="-2508" r="0" t="-79"/>
            </a:stretch>
          </a:blipFill>
          <a:ln>
            <a:noFill/>
          </a:ln>
        </p:spPr>
      </p:sp>
      <p:sp>
        <p:nvSpPr>
          <p:cNvPr id="318" name="Google Shape;318;p19"/>
          <p:cNvSpPr txBox="1"/>
          <p:nvPr/>
        </p:nvSpPr>
        <p:spPr>
          <a:xfrm>
            <a:off x="1250201" y="755251"/>
            <a:ext cx="30699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/>
          <p:nvPr/>
        </p:nvSpPr>
        <p:spPr>
          <a:xfrm>
            <a:off x="2268714" y="7450454"/>
            <a:ext cx="6437552" cy="1590612"/>
          </a:xfrm>
          <a:custGeom>
            <a:rect b="b" l="l" r="r" t="t"/>
            <a:pathLst>
              <a:path extrusionOk="0" h="1590612" w="6437552">
                <a:moveTo>
                  <a:pt x="0" y="0"/>
                </a:moveTo>
                <a:lnTo>
                  <a:pt x="6437552" y="0"/>
                </a:lnTo>
                <a:lnTo>
                  <a:pt x="6437552" y="1590612"/>
                </a:lnTo>
                <a:lnTo>
                  <a:pt x="0" y="1590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2"/>
          <p:cNvSpPr/>
          <p:nvPr/>
        </p:nvSpPr>
        <p:spPr>
          <a:xfrm>
            <a:off x="12486579" y="189819"/>
            <a:ext cx="5801421" cy="10097181"/>
          </a:xfrm>
          <a:custGeom>
            <a:rect b="b" l="l" r="r" t="t"/>
            <a:pathLst>
              <a:path extrusionOk="0" h="10097181" w="5801421">
                <a:moveTo>
                  <a:pt x="0" y="0"/>
                </a:moveTo>
                <a:lnTo>
                  <a:pt x="5801421" y="0"/>
                </a:lnTo>
                <a:lnTo>
                  <a:pt x="5801421" y="10097181"/>
                </a:lnTo>
                <a:lnTo>
                  <a:pt x="0" y="100971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441" l="-81802" r="-1710" t="0"/>
            </a:stretch>
          </a:blipFill>
          <a:ln>
            <a:noFill/>
          </a:ln>
        </p:spPr>
      </p:sp>
      <p:sp>
        <p:nvSpPr>
          <p:cNvPr id="115" name="Google Shape;115;p2"/>
          <p:cNvSpPr/>
          <p:nvPr/>
        </p:nvSpPr>
        <p:spPr>
          <a:xfrm>
            <a:off x="795130" y="795130"/>
            <a:ext cx="3713607" cy="4114800"/>
          </a:xfrm>
          <a:custGeom>
            <a:rect b="b" l="l" r="r" t="t"/>
            <a:pathLst>
              <a:path extrusionOk="0" h="4114800" w="3713607">
                <a:moveTo>
                  <a:pt x="0" y="0"/>
                </a:moveTo>
                <a:lnTo>
                  <a:pt x="3713607" y="0"/>
                </a:lnTo>
                <a:lnTo>
                  <a:pt x="37136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2"/>
          <p:cNvSpPr txBox="1"/>
          <p:nvPr/>
        </p:nvSpPr>
        <p:spPr>
          <a:xfrm>
            <a:off x="1935248" y="1810527"/>
            <a:ext cx="9814676" cy="465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Dedicated to my late Teacher, a beacon of Knowledge.</a:t>
            </a:r>
            <a:endParaRPr/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5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Guidance shaped me; now I shape others through </a:t>
            </a:r>
            <a:endParaRPr/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free course.</a:t>
            </a:r>
            <a:endParaRPr/>
          </a:p>
          <a:p>
            <a:pPr indent="0" lvl="0" marL="0" marR="0" rtl="0" algn="l">
              <a:lnSpc>
                <a:spcPct val="1077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5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2435447" y="7763786"/>
            <a:ext cx="6104086" cy="58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5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YOUR LEGACY LIVES ON!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24" name="Google Shape;324;p20"/>
          <p:cNvSpPr txBox="1"/>
          <p:nvPr/>
        </p:nvSpPr>
        <p:spPr>
          <a:xfrm>
            <a:off x="1031177" y="695947"/>
            <a:ext cx="8279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Types of Same Padding</a:t>
            </a:r>
            <a:endParaRPr/>
          </a:p>
        </p:txBody>
      </p:sp>
      <p:grpSp>
        <p:nvGrpSpPr>
          <p:cNvPr id="325" name="Google Shape;325;p20"/>
          <p:cNvGrpSpPr/>
          <p:nvPr/>
        </p:nvGrpSpPr>
        <p:grpSpPr>
          <a:xfrm>
            <a:off x="1361365" y="3240087"/>
            <a:ext cx="4734687" cy="1737179"/>
            <a:chOff x="0" y="-180975"/>
            <a:chExt cx="6312916" cy="2316238"/>
          </a:xfrm>
        </p:grpSpPr>
        <p:sp>
          <p:nvSpPr>
            <p:cNvPr id="326" name="Google Shape;326;p20"/>
            <p:cNvSpPr txBox="1"/>
            <p:nvPr/>
          </p:nvSpPr>
          <p:spPr>
            <a:xfrm>
              <a:off x="0" y="-180975"/>
              <a:ext cx="6069076" cy="11047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96370" lvl="1" marL="992743" marR="0" rtl="0" algn="l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98"/>
                <a:buFont typeface="Arial"/>
                <a:buChar char="•"/>
              </a:pPr>
              <a:r>
                <a:rPr b="0" i="0" lang="en-US" sz="459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Zero Padding</a:t>
              </a:r>
              <a:endParaRPr/>
            </a:p>
          </p:txBody>
        </p:sp>
        <p:sp>
          <p:nvSpPr>
            <p:cNvPr id="327" name="Google Shape;327;p20"/>
            <p:cNvSpPr txBox="1"/>
            <p:nvPr/>
          </p:nvSpPr>
          <p:spPr>
            <a:xfrm>
              <a:off x="0" y="1030512"/>
              <a:ext cx="6312916" cy="11047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96370" lvl="1" marL="992743" marR="0" rtl="0" algn="l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98"/>
                <a:buFont typeface="Arial"/>
                <a:buChar char="•"/>
              </a:pPr>
              <a:r>
                <a:rPr b="0" i="0" lang="en-US" sz="459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Ones Padding</a:t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33" name="Google Shape;333;p21"/>
          <p:cNvSpPr txBox="1"/>
          <p:nvPr/>
        </p:nvSpPr>
        <p:spPr>
          <a:xfrm>
            <a:off x="716110" y="792965"/>
            <a:ext cx="5706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Zero Padding</a:t>
            </a:r>
            <a:endParaRPr/>
          </a:p>
        </p:txBody>
      </p:sp>
      <p:pic>
        <p:nvPicPr>
          <p:cNvPr id="334" name="Google Shape;3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4175" y="2319550"/>
            <a:ext cx="14439650" cy="72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40" name="Google Shape;340;p22"/>
          <p:cNvSpPr txBox="1"/>
          <p:nvPr/>
        </p:nvSpPr>
        <p:spPr>
          <a:xfrm>
            <a:off x="1112674" y="777345"/>
            <a:ext cx="3248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Pooling</a:t>
            </a:r>
            <a:endParaRPr/>
          </a:p>
        </p:txBody>
      </p:sp>
      <p:grpSp>
        <p:nvGrpSpPr>
          <p:cNvPr id="341" name="Google Shape;341;p22"/>
          <p:cNvGrpSpPr/>
          <p:nvPr/>
        </p:nvGrpSpPr>
        <p:grpSpPr>
          <a:xfrm>
            <a:off x="3982105" y="7908357"/>
            <a:ext cx="12754859" cy="730149"/>
            <a:chOff x="0" y="-76619"/>
            <a:chExt cx="17006478" cy="973531"/>
          </a:xfrm>
        </p:grpSpPr>
        <p:grpSp>
          <p:nvGrpSpPr>
            <p:cNvPr id="342" name="Google Shape;342;p22"/>
            <p:cNvGrpSpPr/>
            <p:nvPr/>
          </p:nvGrpSpPr>
          <p:grpSpPr>
            <a:xfrm>
              <a:off x="0" y="-76619"/>
              <a:ext cx="17006478" cy="938271"/>
              <a:chOff x="0" y="-19050"/>
              <a:chExt cx="4228340" cy="233284"/>
            </a:xfrm>
          </p:grpSpPr>
          <p:sp>
            <p:nvSpPr>
              <p:cNvPr id="343" name="Google Shape;343;p22"/>
              <p:cNvSpPr/>
              <p:nvPr/>
            </p:nvSpPr>
            <p:spPr>
              <a:xfrm>
                <a:off x="0" y="0"/>
                <a:ext cx="4228340" cy="214234"/>
              </a:xfrm>
              <a:custGeom>
                <a:rect b="b" l="l" r="r" t="t"/>
                <a:pathLst>
                  <a:path extrusionOk="0" h="214234" w="4228340">
                    <a:moveTo>
                      <a:pt x="33384" y="0"/>
                    </a:moveTo>
                    <a:lnTo>
                      <a:pt x="4194956" y="0"/>
                    </a:lnTo>
                    <a:cubicBezTo>
                      <a:pt x="4213394" y="0"/>
                      <a:pt x="4228340" y="14946"/>
                      <a:pt x="4228340" y="33384"/>
                    </a:cubicBezTo>
                    <a:lnTo>
                      <a:pt x="4228340" y="180850"/>
                    </a:lnTo>
                    <a:cubicBezTo>
                      <a:pt x="4228340" y="199287"/>
                      <a:pt x="4213394" y="214234"/>
                      <a:pt x="4194956" y="214234"/>
                    </a:cubicBezTo>
                    <a:lnTo>
                      <a:pt x="33384" y="214234"/>
                    </a:lnTo>
                    <a:cubicBezTo>
                      <a:pt x="14946" y="214234"/>
                      <a:pt x="0" y="199287"/>
                      <a:pt x="0" y="180850"/>
                    </a:cubicBezTo>
                    <a:lnTo>
                      <a:pt x="0" y="33384"/>
                    </a:lnTo>
                    <a:cubicBezTo>
                      <a:pt x="0" y="14946"/>
                      <a:pt x="14946" y="0"/>
                      <a:pt x="3338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2"/>
              <p:cNvSpPr txBox="1"/>
              <p:nvPr/>
            </p:nvSpPr>
            <p:spPr>
              <a:xfrm>
                <a:off x="0" y="-19050"/>
                <a:ext cx="4228340" cy="2332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0350" lIns="40350" spcFirstLastPara="1" rIns="40350" wrap="square" tIns="40350">
                <a:noAutofit/>
              </a:bodyPr>
              <a:lstStyle/>
              <a:p>
                <a:pPr indent="0" lvl="0" marL="0" marR="0" rtl="0" algn="ctr">
                  <a:lnSpc>
                    <a:spcPct val="13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5" name="Google Shape;345;p22"/>
            <p:cNvSpPr txBox="1"/>
            <p:nvPr/>
          </p:nvSpPr>
          <p:spPr>
            <a:xfrm>
              <a:off x="1231100" y="-58892"/>
              <a:ext cx="14544278" cy="955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33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Pooling</a:t>
              </a:r>
              <a:r>
                <a:rPr b="0" i="0" lang="en-US" sz="393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0" i="0" lang="en-US" sz="3933" u="none" cap="none" strike="noStrike">
                  <a:solidFill>
                    <a:srgbClr val="EDEDED"/>
                  </a:solidFill>
                  <a:latin typeface="Arial"/>
                  <a:ea typeface="Arial"/>
                  <a:cs typeface="Arial"/>
                  <a:sym typeface="Arial"/>
                </a:rPr>
                <a:t>= Downsizing + Information Summary</a:t>
              </a:r>
              <a:endParaRPr/>
            </a:p>
          </p:txBody>
        </p:sp>
      </p:grpSp>
      <p:pic>
        <p:nvPicPr>
          <p:cNvPr id="346" name="Google Shape;346;p22"/>
          <p:cNvPicPr preferRelativeResize="0"/>
          <p:nvPr/>
        </p:nvPicPr>
        <p:blipFill rotWithShape="1">
          <a:blip r:embed="rId4">
            <a:alphaModFix/>
          </a:blip>
          <a:srcRect b="11206" l="21487" r="12055" t="12564"/>
          <a:stretch/>
        </p:blipFill>
        <p:spPr>
          <a:xfrm>
            <a:off x="9875034" y="2145061"/>
            <a:ext cx="8370348" cy="5402736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2"/>
          <p:cNvSpPr txBox="1"/>
          <p:nvPr/>
        </p:nvSpPr>
        <p:spPr>
          <a:xfrm>
            <a:off x="1028700" y="2219344"/>
            <a:ext cx="6918275" cy="824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Simplifying Complex Data:</a:t>
            </a:r>
            <a:endParaRPr/>
          </a:p>
        </p:txBody>
      </p:sp>
      <p:sp>
        <p:nvSpPr>
          <p:cNvPr id="348" name="Google Shape;348;p22"/>
          <p:cNvSpPr txBox="1"/>
          <p:nvPr/>
        </p:nvSpPr>
        <p:spPr>
          <a:xfrm>
            <a:off x="1313666" y="3300749"/>
            <a:ext cx="8607623" cy="11908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Pooling is like summarizing information, </a:t>
            </a:r>
            <a:endParaRPr/>
          </a:p>
          <a:p>
            <a:pPr indent="0" lvl="0" marL="0" marR="0" rtl="0" algn="l">
              <a:lnSpc>
                <a:spcPct val="116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keeping what's important.</a:t>
            </a:r>
            <a:endParaRPr/>
          </a:p>
        </p:txBody>
      </p:sp>
      <p:sp>
        <p:nvSpPr>
          <p:cNvPr id="349" name="Google Shape;349;p22"/>
          <p:cNvSpPr txBox="1"/>
          <p:nvPr/>
        </p:nvSpPr>
        <p:spPr>
          <a:xfrm>
            <a:off x="582992" y="4674979"/>
            <a:ext cx="7555417" cy="824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Dimensionality Reduction:</a:t>
            </a:r>
            <a:endParaRPr/>
          </a:p>
        </p:txBody>
      </p:sp>
      <p:sp>
        <p:nvSpPr>
          <p:cNvPr id="350" name="Google Shape;350;p22"/>
          <p:cNvSpPr txBox="1"/>
          <p:nvPr/>
        </p:nvSpPr>
        <p:spPr>
          <a:xfrm>
            <a:off x="1313666" y="5990146"/>
            <a:ext cx="8187035" cy="1350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6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helps reduce the dimensionality </a:t>
            </a:r>
            <a:endParaRPr/>
          </a:p>
          <a:p>
            <a:pPr indent="0" lvl="0" marL="0" marR="0" rtl="0" algn="l">
              <a:lnSpc>
                <a:spcPct val="126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while retaining essential information.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3"/>
          <p:cNvSpPr/>
          <p:nvPr/>
        </p:nvSpPr>
        <p:spPr>
          <a:xfrm>
            <a:off x="0" y="2679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56" name="Google Shape;356;p23"/>
          <p:cNvSpPr txBox="1"/>
          <p:nvPr/>
        </p:nvSpPr>
        <p:spPr>
          <a:xfrm>
            <a:off x="712325" y="702438"/>
            <a:ext cx="119829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Analogies to Understand Pooling</a:t>
            </a:r>
            <a:endParaRPr/>
          </a:p>
        </p:txBody>
      </p:sp>
      <p:grpSp>
        <p:nvGrpSpPr>
          <p:cNvPr id="357" name="Google Shape;357;p23"/>
          <p:cNvGrpSpPr/>
          <p:nvPr/>
        </p:nvGrpSpPr>
        <p:grpSpPr>
          <a:xfrm>
            <a:off x="888361" y="2236899"/>
            <a:ext cx="10152565" cy="1093255"/>
            <a:chOff x="0" y="-161925"/>
            <a:chExt cx="13536754" cy="1457673"/>
          </a:xfrm>
        </p:grpSpPr>
        <p:sp>
          <p:nvSpPr>
            <p:cNvPr id="358" name="Google Shape;358;p23"/>
            <p:cNvSpPr/>
            <p:nvPr/>
          </p:nvSpPr>
          <p:spPr>
            <a:xfrm flipH="1">
              <a:off x="9612297" y="306458"/>
              <a:ext cx="3924457" cy="989290"/>
            </a:xfrm>
            <a:custGeom>
              <a:rect b="b" l="l" r="r" t="t"/>
              <a:pathLst>
                <a:path extrusionOk="0" h="989290" w="3924457">
                  <a:moveTo>
                    <a:pt x="3924458" y="0"/>
                  </a:moveTo>
                  <a:lnTo>
                    <a:pt x="0" y="0"/>
                  </a:lnTo>
                  <a:lnTo>
                    <a:pt x="0" y="989290"/>
                  </a:lnTo>
                  <a:lnTo>
                    <a:pt x="3924458" y="989290"/>
                  </a:lnTo>
                  <a:lnTo>
                    <a:pt x="3924458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59" name="Google Shape;359;p23"/>
            <p:cNvSpPr txBox="1"/>
            <p:nvPr/>
          </p:nvSpPr>
          <p:spPr>
            <a:xfrm>
              <a:off x="0" y="-161925"/>
              <a:ext cx="9569698" cy="9550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56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Image Compression Analogy</a:t>
              </a:r>
              <a:endParaRPr/>
            </a:p>
          </p:txBody>
        </p:sp>
      </p:grpSp>
      <p:sp>
        <p:nvSpPr>
          <p:cNvPr id="360" name="Google Shape;360;p23"/>
          <p:cNvSpPr txBox="1"/>
          <p:nvPr/>
        </p:nvSpPr>
        <p:spPr>
          <a:xfrm>
            <a:off x="9144000" y="3654004"/>
            <a:ext cx="8124788" cy="1901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Pooling is like </a:t>
            </a:r>
            <a:r>
              <a:rPr b="0" i="0" lang="en-US" sz="3111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compressing</a:t>
            </a:r>
            <a:r>
              <a:rPr b="0" i="0" lang="en-US" sz="31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 image file. You lose some details, but the essential features are still there.</a:t>
            </a:r>
            <a:endParaRPr/>
          </a:p>
          <a:p>
            <a:pPr indent="0" lvl="0" marL="0" marR="0" rtl="0" algn="l">
              <a:lnSpc>
                <a:spcPct val="115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1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1" name="Google Shape;361;p23"/>
          <p:cNvGrpSpPr/>
          <p:nvPr/>
        </p:nvGrpSpPr>
        <p:grpSpPr>
          <a:xfrm>
            <a:off x="1028700" y="5617795"/>
            <a:ext cx="8819937" cy="856268"/>
            <a:chOff x="0" y="-152400"/>
            <a:chExt cx="11759916" cy="1141690"/>
          </a:xfrm>
        </p:grpSpPr>
        <p:sp>
          <p:nvSpPr>
            <p:cNvPr id="362" name="Google Shape;362;p23"/>
            <p:cNvSpPr/>
            <p:nvPr/>
          </p:nvSpPr>
          <p:spPr>
            <a:xfrm flipH="1">
              <a:off x="7835459" y="0"/>
              <a:ext cx="3924457" cy="989290"/>
            </a:xfrm>
            <a:custGeom>
              <a:rect b="b" l="l" r="r" t="t"/>
              <a:pathLst>
                <a:path extrusionOk="0" h="989290" w="3924457">
                  <a:moveTo>
                    <a:pt x="3924457" y="0"/>
                  </a:moveTo>
                  <a:lnTo>
                    <a:pt x="0" y="0"/>
                  </a:lnTo>
                  <a:lnTo>
                    <a:pt x="0" y="989290"/>
                  </a:lnTo>
                  <a:lnTo>
                    <a:pt x="3924457" y="989290"/>
                  </a:lnTo>
                  <a:lnTo>
                    <a:pt x="3924457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63" name="Google Shape;363;p23"/>
            <p:cNvSpPr txBox="1"/>
            <p:nvPr/>
          </p:nvSpPr>
          <p:spPr>
            <a:xfrm>
              <a:off x="0" y="-152400"/>
              <a:ext cx="7682082" cy="9351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8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Teacher Analogy</a:t>
              </a:r>
              <a:endParaRPr/>
            </a:p>
          </p:txBody>
        </p:sp>
      </p:grpSp>
      <p:sp>
        <p:nvSpPr>
          <p:cNvPr id="364" name="Google Shape;364;p23"/>
          <p:cNvSpPr txBox="1"/>
          <p:nvPr/>
        </p:nvSpPr>
        <p:spPr>
          <a:xfrm>
            <a:off x="8387786" y="6807438"/>
            <a:ext cx="9900214" cy="22536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5051" lvl="1" marL="650103" marR="0" rtl="0" algn="l">
              <a:lnSpc>
                <a:spcPct val="11597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11"/>
              <a:buFont typeface="Arial"/>
              <a:buChar char="•"/>
            </a:pPr>
            <a:r>
              <a:rPr b="0" i="0" lang="en-US" sz="30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Imagine a teacher </a:t>
            </a:r>
            <a:r>
              <a:rPr b="0" i="0" lang="en-US" sz="3011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summarizing a chapter.</a:t>
            </a:r>
            <a:r>
              <a:rPr b="0" i="0" lang="en-US" sz="30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They highlight the key points (max pooling) or give an overall summary (average pooling), making it easier for students to remember the main ideas.</a:t>
            </a:r>
            <a:endParaRPr/>
          </a:p>
          <a:p>
            <a:pPr indent="0" lvl="0" marL="0" marR="0" rtl="0" algn="l">
              <a:lnSpc>
                <a:spcPct val="115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1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pic>
        <p:nvPicPr>
          <p:cNvPr id="370" name="Google Shape;370;p24"/>
          <p:cNvPicPr preferRelativeResize="0"/>
          <p:nvPr/>
        </p:nvPicPr>
        <p:blipFill rotWithShape="1">
          <a:blip r:embed="rId4">
            <a:alphaModFix/>
          </a:blip>
          <a:srcRect b="10705" l="0" r="0" t="0"/>
          <a:stretch/>
        </p:blipFill>
        <p:spPr>
          <a:xfrm>
            <a:off x="1828800" y="2344937"/>
            <a:ext cx="14630400" cy="734857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4"/>
          <p:cNvSpPr txBox="1"/>
          <p:nvPr/>
        </p:nvSpPr>
        <p:spPr>
          <a:xfrm>
            <a:off x="854142" y="724920"/>
            <a:ext cx="6291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Types of Pooling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77" name="Google Shape;377;p25"/>
          <p:cNvSpPr/>
          <p:nvPr/>
        </p:nvSpPr>
        <p:spPr>
          <a:xfrm>
            <a:off x="7523957" y="5579232"/>
            <a:ext cx="10097968" cy="4252908"/>
          </a:xfrm>
          <a:custGeom>
            <a:rect b="b" l="l" r="r" t="t"/>
            <a:pathLst>
              <a:path extrusionOk="0" h="4252908" w="10097968">
                <a:moveTo>
                  <a:pt x="0" y="0"/>
                </a:moveTo>
                <a:lnTo>
                  <a:pt x="10097968" y="0"/>
                </a:lnTo>
                <a:lnTo>
                  <a:pt x="10097968" y="4252908"/>
                </a:lnTo>
                <a:lnTo>
                  <a:pt x="0" y="42529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8" name="Google Shape;378;p25"/>
          <p:cNvSpPr txBox="1"/>
          <p:nvPr/>
        </p:nvSpPr>
        <p:spPr>
          <a:xfrm>
            <a:off x="1480882" y="2057099"/>
            <a:ext cx="3302347" cy="75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 Pooling: </a:t>
            </a:r>
            <a:endParaRPr/>
          </a:p>
        </p:txBody>
      </p:sp>
      <p:sp>
        <p:nvSpPr>
          <p:cNvPr id="379" name="Google Shape;379;p25"/>
          <p:cNvSpPr txBox="1"/>
          <p:nvPr/>
        </p:nvSpPr>
        <p:spPr>
          <a:xfrm>
            <a:off x="1864971" y="3303519"/>
            <a:ext cx="7164586" cy="2350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Selects the </a:t>
            </a:r>
            <a:r>
              <a:rPr b="0" i="0" lang="en-US" sz="35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maximum value</a:t>
            </a:r>
            <a:r>
              <a:rPr b="0" i="0" lang="en-US" sz="35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a</a:t>
            </a:r>
            <a:endParaRPr/>
          </a:p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 of values. Think of it as choosing</a:t>
            </a:r>
            <a:endParaRPr/>
          </a:p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most important feature.</a:t>
            </a:r>
            <a:endParaRPr/>
          </a:p>
          <a:p>
            <a:pPr indent="0" lvl="0" marL="0" marR="0" rtl="0" algn="l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5"/>
          <p:cNvSpPr txBox="1"/>
          <p:nvPr/>
        </p:nvSpPr>
        <p:spPr>
          <a:xfrm>
            <a:off x="969142" y="720020"/>
            <a:ext cx="6291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Types of Pooling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86" name="Google Shape;386;p26"/>
          <p:cNvSpPr txBox="1"/>
          <p:nvPr/>
        </p:nvSpPr>
        <p:spPr>
          <a:xfrm>
            <a:off x="1635945" y="2435145"/>
            <a:ext cx="4689670" cy="1363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Pooling: </a:t>
            </a:r>
            <a:endParaRPr/>
          </a:p>
          <a:p>
            <a:pPr indent="0" lvl="0" marL="0" marR="0" rtl="0" algn="l">
              <a:lnSpc>
                <a:spcPct val="129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6"/>
          <p:cNvSpPr txBox="1"/>
          <p:nvPr/>
        </p:nvSpPr>
        <p:spPr>
          <a:xfrm>
            <a:off x="2203254" y="3583178"/>
            <a:ext cx="8183166" cy="15603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Computes the </a:t>
            </a:r>
            <a:r>
              <a:rPr b="0" i="0" lang="en-US" sz="34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average of a set of values.</a:t>
            </a:r>
            <a:endParaRPr/>
          </a:p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smooths out the representation.</a:t>
            </a:r>
            <a:endParaRPr/>
          </a:p>
          <a:p>
            <a:pPr indent="0" lvl="0" marL="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6"/>
          <p:cNvSpPr/>
          <p:nvPr/>
        </p:nvSpPr>
        <p:spPr>
          <a:xfrm>
            <a:off x="7191896" y="5143500"/>
            <a:ext cx="10712079" cy="4509111"/>
          </a:xfrm>
          <a:custGeom>
            <a:rect b="b" l="l" r="r" t="t"/>
            <a:pathLst>
              <a:path extrusionOk="0" h="4509111" w="10712079">
                <a:moveTo>
                  <a:pt x="0" y="0"/>
                </a:moveTo>
                <a:lnTo>
                  <a:pt x="10712079" y="0"/>
                </a:lnTo>
                <a:lnTo>
                  <a:pt x="10712079" y="4509111"/>
                </a:lnTo>
                <a:lnTo>
                  <a:pt x="0" y="45091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9" name="Google Shape;389;p26"/>
          <p:cNvSpPr txBox="1"/>
          <p:nvPr/>
        </p:nvSpPr>
        <p:spPr>
          <a:xfrm>
            <a:off x="1065004" y="763245"/>
            <a:ext cx="62916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Types of Pooling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95" name="Google Shape;395;p27"/>
          <p:cNvSpPr txBox="1"/>
          <p:nvPr/>
        </p:nvSpPr>
        <p:spPr>
          <a:xfrm>
            <a:off x="701714" y="669810"/>
            <a:ext cx="103608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Advantages of Max Pooling</a:t>
            </a:r>
            <a:endParaRPr/>
          </a:p>
        </p:txBody>
      </p:sp>
      <p:grpSp>
        <p:nvGrpSpPr>
          <p:cNvPr id="396" name="Google Shape;396;p27"/>
          <p:cNvGrpSpPr/>
          <p:nvPr/>
        </p:nvGrpSpPr>
        <p:grpSpPr>
          <a:xfrm>
            <a:off x="701730" y="2415518"/>
            <a:ext cx="16557571" cy="1801497"/>
            <a:chOff x="0" y="0"/>
            <a:chExt cx="22076761" cy="2401996"/>
          </a:xfrm>
        </p:grpSpPr>
        <p:sp>
          <p:nvSpPr>
            <p:cNvPr id="397" name="Google Shape;397;p27"/>
            <p:cNvSpPr/>
            <p:nvPr/>
          </p:nvSpPr>
          <p:spPr>
            <a:xfrm>
              <a:off x="257733" y="0"/>
              <a:ext cx="8175543" cy="2013228"/>
            </a:xfrm>
            <a:custGeom>
              <a:rect b="b" l="l" r="r" t="t"/>
              <a:pathLst>
                <a:path extrusionOk="0" h="2013228" w="8175543">
                  <a:moveTo>
                    <a:pt x="0" y="0"/>
                  </a:moveTo>
                  <a:lnTo>
                    <a:pt x="8175543" y="0"/>
                  </a:lnTo>
                  <a:lnTo>
                    <a:pt x="8175543" y="2013228"/>
                  </a:lnTo>
                  <a:lnTo>
                    <a:pt x="0" y="20132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98" name="Google Shape;398;p27"/>
            <p:cNvSpPr/>
            <p:nvPr/>
          </p:nvSpPr>
          <p:spPr>
            <a:xfrm flipH="1">
              <a:off x="8424007" y="3690"/>
              <a:ext cx="3924457" cy="989290"/>
            </a:xfrm>
            <a:custGeom>
              <a:rect b="b" l="l" r="r" t="t"/>
              <a:pathLst>
                <a:path extrusionOk="0" h="989290" w="3924457">
                  <a:moveTo>
                    <a:pt x="3924458" y="0"/>
                  </a:moveTo>
                  <a:lnTo>
                    <a:pt x="0" y="0"/>
                  </a:lnTo>
                  <a:lnTo>
                    <a:pt x="0" y="989291"/>
                  </a:lnTo>
                  <a:lnTo>
                    <a:pt x="3924458" y="989291"/>
                  </a:lnTo>
                  <a:lnTo>
                    <a:pt x="3924458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99" name="Google Shape;399;p27"/>
            <p:cNvSpPr txBox="1"/>
            <p:nvPr/>
          </p:nvSpPr>
          <p:spPr>
            <a:xfrm>
              <a:off x="0" y="345936"/>
              <a:ext cx="8175543" cy="990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13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Feature Retention:</a:t>
              </a:r>
              <a:endParaRPr/>
            </a:p>
          </p:txBody>
        </p:sp>
        <p:sp>
          <p:nvSpPr>
            <p:cNvPr id="400" name="Google Shape;400;p27"/>
            <p:cNvSpPr txBox="1"/>
            <p:nvPr/>
          </p:nvSpPr>
          <p:spPr>
            <a:xfrm>
              <a:off x="12566974" y="949464"/>
              <a:ext cx="9509787" cy="14525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97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11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Keeps dominant features intact.</a:t>
              </a:r>
              <a:endParaRPr/>
            </a:p>
            <a:p>
              <a:pPr indent="0" lvl="0" marL="0" marR="0" rtl="0" algn="l">
                <a:lnSpc>
                  <a:spcPct val="11597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5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1" name="Google Shape;401;p27"/>
          <p:cNvGrpSpPr/>
          <p:nvPr/>
        </p:nvGrpSpPr>
        <p:grpSpPr>
          <a:xfrm>
            <a:off x="877639" y="4227394"/>
            <a:ext cx="15805105" cy="2247014"/>
            <a:chOff x="0" y="0"/>
            <a:chExt cx="21073474" cy="2996019"/>
          </a:xfrm>
        </p:grpSpPr>
        <p:sp>
          <p:nvSpPr>
            <p:cNvPr id="402" name="Google Shape;402;p27"/>
            <p:cNvSpPr/>
            <p:nvPr/>
          </p:nvSpPr>
          <p:spPr>
            <a:xfrm>
              <a:off x="0" y="0"/>
              <a:ext cx="8175543" cy="2013228"/>
            </a:xfrm>
            <a:custGeom>
              <a:rect b="b" l="l" r="r" t="t"/>
              <a:pathLst>
                <a:path extrusionOk="0" h="2013228" w="8175543">
                  <a:moveTo>
                    <a:pt x="0" y="0"/>
                  </a:moveTo>
                  <a:lnTo>
                    <a:pt x="8175543" y="0"/>
                  </a:lnTo>
                  <a:lnTo>
                    <a:pt x="8175543" y="2013228"/>
                  </a:lnTo>
                  <a:lnTo>
                    <a:pt x="0" y="20132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03" name="Google Shape;403;p27"/>
            <p:cNvSpPr/>
            <p:nvPr/>
          </p:nvSpPr>
          <p:spPr>
            <a:xfrm flipH="1">
              <a:off x="8166275" y="3572"/>
              <a:ext cx="3924457" cy="989290"/>
            </a:xfrm>
            <a:custGeom>
              <a:rect b="b" l="l" r="r" t="t"/>
              <a:pathLst>
                <a:path extrusionOk="0" h="989290" w="3924457">
                  <a:moveTo>
                    <a:pt x="3924457" y="0"/>
                  </a:moveTo>
                  <a:lnTo>
                    <a:pt x="0" y="0"/>
                  </a:lnTo>
                  <a:lnTo>
                    <a:pt x="0" y="989290"/>
                  </a:lnTo>
                  <a:lnTo>
                    <a:pt x="3924457" y="989290"/>
                  </a:lnTo>
                  <a:lnTo>
                    <a:pt x="3924457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04" name="Google Shape;404;p27"/>
            <p:cNvSpPr txBox="1"/>
            <p:nvPr/>
          </p:nvSpPr>
          <p:spPr>
            <a:xfrm>
              <a:off x="235729" y="485003"/>
              <a:ext cx="7682082" cy="9351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8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Translation Invariance:</a:t>
              </a:r>
              <a:endParaRPr/>
            </a:p>
          </p:txBody>
        </p:sp>
        <p:sp>
          <p:nvSpPr>
            <p:cNvPr id="405" name="Google Shape;405;p27"/>
            <p:cNvSpPr txBox="1"/>
            <p:nvPr/>
          </p:nvSpPr>
          <p:spPr>
            <a:xfrm>
              <a:off x="12332428" y="982811"/>
              <a:ext cx="8741046" cy="20132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60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1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Recognizes features regardless of exact location.</a:t>
              </a:r>
              <a:endParaRPr/>
            </a:p>
            <a:p>
              <a:pPr indent="0" lvl="0" marL="0" marR="0" rtl="0" algn="l">
                <a:lnSpc>
                  <a:spcPct val="115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31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" name="Google Shape;406;p27"/>
          <p:cNvGrpSpPr/>
          <p:nvPr/>
        </p:nvGrpSpPr>
        <p:grpSpPr>
          <a:xfrm>
            <a:off x="877639" y="6042115"/>
            <a:ext cx="16381661" cy="2290364"/>
            <a:chOff x="0" y="0"/>
            <a:chExt cx="21842215" cy="3053819"/>
          </a:xfrm>
        </p:grpSpPr>
        <p:sp>
          <p:nvSpPr>
            <p:cNvPr id="407" name="Google Shape;407;p27"/>
            <p:cNvSpPr/>
            <p:nvPr/>
          </p:nvSpPr>
          <p:spPr>
            <a:xfrm>
              <a:off x="0" y="0"/>
              <a:ext cx="8175543" cy="2013228"/>
            </a:xfrm>
            <a:custGeom>
              <a:rect b="b" l="l" r="r" t="t"/>
              <a:pathLst>
                <a:path extrusionOk="0" h="2013228" w="8175543">
                  <a:moveTo>
                    <a:pt x="0" y="0"/>
                  </a:moveTo>
                  <a:lnTo>
                    <a:pt x="8175543" y="0"/>
                  </a:lnTo>
                  <a:lnTo>
                    <a:pt x="8175543" y="2013228"/>
                  </a:lnTo>
                  <a:lnTo>
                    <a:pt x="0" y="20132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08" name="Google Shape;408;p27"/>
            <p:cNvSpPr/>
            <p:nvPr/>
          </p:nvSpPr>
          <p:spPr>
            <a:xfrm flipH="1">
              <a:off x="8166275" y="3453"/>
              <a:ext cx="3924457" cy="989290"/>
            </a:xfrm>
            <a:custGeom>
              <a:rect b="b" l="l" r="r" t="t"/>
              <a:pathLst>
                <a:path extrusionOk="0" h="989290" w="3924457">
                  <a:moveTo>
                    <a:pt x="3924457" y="0"/>
                  </a:moveTo>
                  <a:lnTo>
                    <a:pt x="0" y="0"/>
                  </a:lnTo>
                  <a:lnTo>
                    <a:pt x="0" y="989290"/>
                  </a:lnTo>
                  <a:lnTo>
                    <a:pt x="3924457" y="989290"/>
                  </a:lnTo>
                  <a:lnTo>
                    <a:pt x="3924457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09" name="Google Shape;409;p27"/>
            <p:cNvSpPr txBox="1"/>
            <p:nvPr/>
          </p:nvSpPr>
          <p:spPr>
            <a:xfrm>
              <a:off x="235729" y="396624"/>
              <a:ext cx="7682082" cy="9351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8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Dimension Reduction:</a:t>
              </a:r>
              <a:endParaRPr/>
            </a:p>
          </p:txBody>
        </p:sp>
        <p:sp>
          <p:nvSpPr>
            <p:cNvPr id="410" name="Google Shape;410;p27"/>
            <p:cNvSpPr txBox="1"/>
            <p:nvPr/>
          </p:nvSpPr>
          <p:spPr>
            <a:xfrm>
              <a:off x="12331800" y="915487"/>
              <a:ext cx="9510415" cy="2138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597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11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Reduces data size, providing efficiency.</a:t>
              </a:r>
              <a:endParaRPr/>
            </a:p>
            <a:p>
              <a:pPr indent="0" lvl="0" marL="0" marR="0" rtl="0" algn="l">
                <a:lnSpc>
                  <a:spcPct val="11597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51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16" name="Google Shape;416;p28"/>
          <p:cNvSpPr txBox="1"/>
          <p:nvPr/>
        </p:nvSpPr>
        <p:spPr>
          <a:xfrm>
            <a:off x="1297907" y="847613"/>
            <a:ext cx="16739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Convolutional Neural Network (CNN) Architecture</a:t>
            </a:r>
            <a:endParaRPr/>
          </a:p>
        </p:txBody>
      </p:sp>
      <p:sp>
        <p:nvSpPr>
          <p:cNvPr id="417" name="Google Shape;417;p28"/>
          <p:cNvSpPr txBox="1"/>
          <p:nvPr/>
        </p:nvSpPr>
        <p:spPr>
          <a:xfrm>
            <a:off x="237688" y="2659503"/>
            <a:ext cx="8658969" cy="1733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99415" lvl="1" marL="798831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9015DB"/>
              </a:buClr>
              <a:buSzPts val="3700"/>
              <a:buFont typeface="Arial"/>
              <a:buChar char="•"/>
            </a:pPr>
            <a:r>
              <a:rPr b="0" i="0" lang="en-US" sz="37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CNNs</a:t>
            </a:r>
            <a:r>
              <a:rPr b="0" i="0" lang="en-US" sz="37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a type of </a:t>
            </a:r>
            <a:r>
              <a:rPr b="0" i="0" lang="en-US" sz="37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inspired by how our brain processes</a:t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b="0" i="0" lang="en-US" sz="37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visual information.</a:t>
            </a:r>
            <a:endParaRPr/>
          </a:p>
        </p:txBody>
      </p:sp>
      <p:sp>
        <p:nvSpPr>
          <p:cNvPr id="418" name="Google Shape;418;p28"/>
          <p:cNvSpPr txBox="1"/>
          <p:nvPr/>
        </p:nvSpPr>
        <p:spPr>
          <a:xfrm>
            <a:off x="8896657" y="2659503"/>
            <a:ext cx="9140309" cy="17334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99415" lvl="1" marL="798829" marR="0" rtl="0" algn="l">
              <a:lnSpc>
                <a:spcPct val="118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99"/>
              <a:buFont typeface="Arial"/>
              <a:buChar char="•"/>
            </a:pPr>
            <a:r>
              <a:rPr b="0" i="0" lang="en-US" sz="36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They're </a:t>
            </a:r>
            <a:r>
              <a:rPr b="0" i="0" lang="en-US" sz="36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specialized </a:t>
            </a:r>
            <a:r>
              <a:rPr b="0" i="0" lang="en-US" sz="36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understanding </a:t>
            </a:r>
            <a:endParaRPr/>
          </a:p>
          <a:p>
            <a:pPr indent="0" lvl="0" marL="0" marR="0" rtl="0" algn="l">
              <a:lnSpc>
                <a:spcPct val="118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      images,</a:t>
            </a:r>
            <a:r>
              <a:rPr b="0" i="0" lang="en-US" sz="36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making them powerful tools in </a:t>
            </a:r>
            <a:endParaRPr/>
          </a:p>
          <a:p>
            <a:pPr indent="0" lvl="0" marL="0" marR="0" rtl="0" algn="l">
              <a:lnSpc>
                <a:spcPct val="118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image analysis, recognition, and more.</a:t>
            </a:r>
            <a:endParaRPr/>
          </a:p>
        </p:txBody>
      </p:sp>
      <p:pic>
        <p:nvPicPr>
          <p:cNvPr id="419" name="Google Shape;419;p28" title="Thesis Defense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0688" y="4987625"/>
            <a:ext cx="14986625" cy="529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25" name="Google Shape;425;p29"/>
          <p:cNvSpPr txBox="1"/>
          <p:nvPr/>
        </p:nvSpPr>
        <p:spPr>
          <a:xfrm>
            <a:off x="1537204" y="795114"/>
            <a:ext cx="58212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CNN Architecture</a:t>
            </a:r>
            <a:endParaRPr/>
          </a:p>
        </p:txBody>
      </p:sp>
      <p:pic>
        <p:nvPicPr>
          <p:cNvPr id="426" name="Google Shape;426;p29" title="WhatsApp Video 2024-06-04 at 5.04.04 PM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6363" y="2005011"/>
            <a:ext cx="14615275" cy="8281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 b="16792" l="0" r="0" t="16792"/>
          <a:stretch/>
        </p:blipFill>
        <p:spPr>
          <a:xfrm>
            <a:off x="1591280" y="3610258"/>
            <a:ext cx="3297287" cy="3398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4">
            <a:alphaModFix/>
          </a:blip>
          <a:srcRect b="0" l="1483" r="1482" t="0"/>
          <a:stretch/>
        </p:blipFill>
        <p:spPr>
          <a:xfrm>
            <a:off x="5531394" y="3610258"/>
            <a:ext cx="3297287" cy="3398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5">
            <a:alphaModFix/>
          </a:blip>
          <a:srcRect b="0" l="1483" r="1482" t="0"/>
          <a:stretch/>
        </p:blipFill>
        <p:spPr>
          <a:xfrm>
            <a:off x="9467337" y="3610258"/>
            <a:ext cx="3297287" cy="33981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3"/>
          <p:cNvGrpSpPr/>
          <p:nvPr/>
        </p:nvGrpSpPr>
        <p:grpSpPr>
          <a:xfrm>
            <a:off x="1591280" y="6237149"/>
            <a:ext cx="3297287" cy="1083718"/>
            <a:chOff x="0" y="-66675"/>
            <a:chExt cx="1190248" cy="391199"/>
          </a:xfrm>
        </p:grpSpPr>
        <p:sp>
          <p:nvSpPr>
            <p:cNvPr id="126" name="Google Shape;126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27" name="Google Shape;127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3"/>
          <p:cNvGrpSpPr/>
          <p:nvPr/>
        </p:nvGrpSpPr>
        <p:grpSpPr>
          <a:xfrm>
            <a:off x="5531394" y="6237149"/>
            <a:ext cx="3297287" cy="1083718"/>
            <a:chOff x="0" y="-66675"/>
            <a:chExt cx="1190248" cy="391199"/>
          </a:xfrm>
        </p:grpSpPr>
        <p:sp>
          <p:nvSpPr>
            <p:cNvPr id="129" name="Google Shape;129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30" name="Google Shape;130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3"/>
          <p:cNvGrpSpPr/>
          <p:nvPr/>
        </p:nvGrpSpPr>
        <p:grpSpPr>
          <a:xfrm>
            <a:off x="9467337" y="6237149"/>
            <a:ext cx="3297287" cy="1083718"/>
            <a:chOff x="0" y="-66675"/>
            <a:chExt cx="1190248" cy="391199"/>
          </a:xfrm>
        </p:grpSpPr>
        <p:sp>
          <p:nvSpPr>
            <p:cNvPr id="132" name="Google Shape;132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33" name="Google Shape;133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" name="Google Shape;134;p3"/>
          <p:cNvPicPr preferRelativeResize="0"/>
          <p:nvPr/>
        </p:nvPicPr>
        <p:blipFill rotWithShape="1">
          <a:blip r:embed="rId6">
            <a:alphaModFix/>
          </a:blip>
          <a:srcRect b="0" l="2976" r="2975" t="0"/>
          <a:stretch/>
        </p:blipFill>
        <p:spPr>
          <a:xfrm>
            <a:off x="13399433" y="3610258"/>
            <a:ext cx="3297287" cy="34914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"/>
          <p:cNvGrpSpPr/>
          <p:nvPr/>
        </p:nvGrpSpPr>
        <p:grpSpPr>
          <a:xfrm>
            <a:off x="13399433" y="6237149"/>
            <a:ext cx="3297287" cy="1083718"/>
            <a:chOff x="0" y="-66675"/>
            <a:chExt cx="1190248" cy="391199"/>
          </a:xfrm>
        </p:grpSpPr>
        <p:sp>
          <p:nvSpPr>
            <p:cNvPr id="136" name="Google Shape;136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37" name="Google Shape;137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3"/>
          <p:cNvGrpSpPr/>
          <p:nvPr/>
        </p:nvGrpSpPr>
        <p:grpSpPr>
          <a:xfrm>
            <a:off x="0" y="8519263"/>
            <a:ext cx="18288000" cy="1252061"/>
            <a:chOff x="0" y="-135752"/>
            <a:chExt cx="24384000" cy="1669415"/>
          </a:xfrm>
        </p:grpSpPr>
        <p:sp>
          <p:nvSpPr>
            <p:cNvPr id="139" name="Google Shape;139;p3"/>
            <p:cNvSpPr/>
            <p:nvPr/>
          </p:nvSpPr>
          <p:spPr>
            <a:xfrm>
              <a:off x="7947457" y="0"/>
              <a:ext cx="4070116" cy="760207"/>
            </a:xfrm>
            <a:custGeom>
              <a:rect b="b" l="l" r="r" t="t"/>
              <a:pathLst>
                <a:path extrusionOk="0" h="760207" w="4070116">
                  <a:moveTo>
                    <a:pt x="0" y="0"/>
                  </a:moveTo>
                  <a:lnTo>
                    <a:pt x="4070117" y="0"/>
                  </a:lnTo>
                  <a:lnTo>
                    <a:pt x="4070117" y="760207"/>
                  </a:lnTo>
                  <a:lnTo>
                    <a:pt x="0" y="7602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1375" l="-3175" r="0" t="-11376"/>
              </a:stretch>
            </a:blipFill>
            <a:ln>
              <a:noFill/>
            </a:ln>
          </p:spPr>
        </p:sp>
        <p:grpSp>
          <p:nvGrpSpPr>
            <p:cNvPr id="140" name="Google Shape;140;p3"/>
            <p:cNvGrpSpPr/>
            <p:nvPr/>
          </p:nvGrpSpPr>
          <p:grpSpPr>
            <a:xfrm>
              <a:off x="0" y="-135752"/>
              <a:ext cx="24384000" cy="1669415"/>
              <a:chOff x="0" y="-38100"/>
              <a:chExt cx="5219164" cy="357323"/>
            </a:xfrm>
          </p:grpSpPr>
          <p:sp>
            <p:nvSpPr>
              <p:cNvPr id="141" name="Google Shape;141;p3"/>
              <p:cNvSpPr/>
              <p:nvPr/>
            </p:nvSpPr>
            <p:spPr>
              <a:xfrm>
                <a:off x="0" y="0"/>
                <a:ext cx="5219164" cy="319223"/>
              </a:xfrm>
              <a:custGeom>
                <a:rect b="b" l="l" r="r" t="t"/>
                <a:pathLst>
                  <a:path extrusionOk="0" h="319223" w="5219164">
                    <a:moveTo>
                      <a:pt x="18627" y="0"/>
                    </a:moveTo>
                    <a:lnTo>
                      <a:pt x="5200537" y="0"/>
                    </a:lnTo>
                    <a:cubicBezTo>
                      <a:pt x="5210824" y="0"/>
                      <a:pt x="5219164" y="8339"/>
                      <a:pt x="5219164" y="18627"/>
                    </a:cubicBezTo>
                    <a:lnTo>
                      <a:pt x="5219164" y="300596"/>
                    </a:lnTo>
                    <a:cubicBezTo>
                      <a:pt x="5219164" y="310883"/>
                      <a:pt x="5210824" y="319223"/>
                      <a:pt x="5200537" y="319223"/>
                    </a:cubicBezTo>
                    <a:lnTo>
                      <a:pt x="18627" y="319223"/>
                    </a:lnTo>
                    <a:cubicBezTo>
                      <a:pt x="8339" y="319223"/>
                      <a:pt x="0" y="310883"/>
                      <a:pt x="0" y="300596"/>
                    </a:cubicBezTo>
                    <a:lnTo>
                      <a:pt x="0" y="18627"/>
                    </a:lnTo>
                    <a:cubicBezTo>
                      <a:pt x="0" y="8339"/>
                      <a:pt x="8339" y="0"/>
                      <a:pt x="18627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cap="rnd" cmpd="sng" w="76200">
                <a:solidFill>
                  <a:srgbClr val="AF3C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3"/>
              <p:cNvSpPr txBox="1"/>
              <p:nvPr/>
            </p:nvSpPr>
            <p:spPr>
              <a:xfrm>
                <a:off x="0" y="-38100"/>
                <a:ext cx="5219164" cy="357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6875" lIns="46875" spcFirstLastPara="1" rIns="46875" wrap="square" tIns="46875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" name="Google Shape;143;p3"/>
            <p:cNvSpPr/>
            <p:nvPr/>
          </p:nvSpPr>
          <p:spPr>
            <a:xfrm>
              <a:off x="960830" y="294253"/>
              <a:ext cx="5631151" cy="1008141"/>
            </a:xfrm>
            <a:custGeom>
              <a:rect b="b" l="l" r="r" t="t"/>
              <a:pathLst>
                <a:path extrusionOk="0" h="1008141" w="5631151">
                  <a:moveTo>
                    <a:pt x="0" y="0"/>
                  </a:moveTo>
                  <a:lnTo>
                    <a:pt x="5631151" y="0"/>
                  </a:lnTo>
                  <a:lnTo>
                    <a:pt x="5631151" y="1008141"/>
                  </a:lnTo>
                  <a:lnTo>
                    <a:pt x="0" y="10081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4032" l="-3175" r="0" t="-14033"/>
              </a:stretch>
            </a:blipFill>
            <a:ln>
              <a:noFill/>
            </a:ln>
          </p:spPr>
        </p:sp>
        <p:sp>
          <p:nvSpPr>
            <p:cNvPr id="144" name="Google Shape;144;p3"/>
            <p:cNvSpPr/>
            <p:nvPr/>
          </p:nvSpPr>
          <p:spPr>
            <a:xfrm>
              <a:off x="20470328" y="208342"/>
              <a:ext cx="3262616" cy="1209686"/>
            </a:xfrm>
            <a:custGeom>
              <a:rect b="b" l="l" r="r" t="t"/>
              <a:pathLst>
                <a:path extrusionOk="0" h="1209686" w="3262616">
                  <a:moveTo>
                    <a:pt x="0" y="0"/>
                  </a:moveTo>
                  <a:lnTo>
                    <a:pt x="3262615" y="0"/>
                  </a:lnTo>
                  <a:lnTo>
                    <a:pt x="3262615" y="1209687"/>
                  </a:lnTo>
                  <a:lnTo>
                    <a:pt x="0" y="12096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3291" l="-543" r="-873" t="0"/>
              </a:stretch>
            </a:blipFill>
            <a:ln>
              <a:noFill/>
            </a:ln>
          </p:spPr>
        </p:sp>
      </p:grpSp>
      <p:cxnSp>
        <p:nvCxnSpPr>
          <p:cNvPr id="145" name="Google Shape;145;p3"/>
          <p:cNvCxnSpPr/>
          <p:nvPr/>
        </p:nvCxnSpPr>
        <p:spPr>
          <a:xfrm>
            <a:off x="12263205" y="1165800"/>
            <a:ext cx="5780259" cy="0"/>
          </a:xfrm>
          <a:prstGeom prst="straightConnector1">
            <a:avLst/>
          </a:prstGeom>
          <a:noFill/>
          <a:ln cap="flat" cmpd="sng" w="47625">
            <a:solidFill>
              <a:srgbClr val="AF3CFF">
                <a:alpha val="4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3"/>
          <p:cNvCxnSpPr/>
          <p:nvPr/>
        </p:nvCxnSpPr>
        <p:spPr>
          <a:xfrm>
            <a:off x="359526" y="1141988"/>
            <a:ext cx="5878897" cy="0"/>
          </a:xfrm>
          <a:prstGeom prst="straightConnector1">
            <a:avLst/>
          </a:prstGeom>
          <a:noFill/>
          <a:ln cap="flat" cmpd="sng" w="47625">
            <a:solidFill>
              <a:srgbClr val="AF3CFF">
                <a:alpha val="4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7" name="Google Shape;147;p3"/>
          <p:cNvGrpSpPr/>
          <p:nvPr/>
        </p:nvGrpSpPr>
        <p:grpSpPr>
          <a:xfrm>
            <a:off x="6225421" y="416261"/>
            <a:ext cx="6037784" cy="1402042"/>
            <a:chOff x="0" y="-38100"/>
            <a:chExt cx="1590198" cy="369262"/>
          </a:xfrm>
        </p:grpSpPr>
        <p:sp>
          <p:nvSpPr>
            <p:cNvPr id="148" name="Google Shape;148;p3"/>
            <p:cNvSpPr/>
            <p:nvPr/>
          </p:nvSpPr>
          <p:spPr>
            <a:xfrm>
              <a:off x="0" y="0"/>
              <a:ext cx="1590198" cy="331162"/>
            </a:xfrm>
            <a:custGeom>
              <a:rect b="b" l="l" r="r" t="t"/>
              <a:pathLst>
                <a:path extrusionOk="0" h="331162" w="1590198">
                  <a:moveTo>
                    <a:pt x="1590198" y="0"/>
                  </a:moveTo>
                  <a:lnTo>
                    <a:pt x="0" y="0"/>
                  </a:lnTo>
                  <a:lnTo>
                    <a:pt x="101600" y="165581"/>
                  </a:lnTo>
                  <a:lnTo>
                    <a:pt x="0" y="331162"/>
                  </a:lnTo>
                  <a:lnTo>
                    <a:pt x="1590198" y="331162"/>
                  </a:lnTo>
                  <a:lnTo>
                    <a:pt x="1488598" y="165581"/>
                  </a:lnTo>
                  <a:lnTo>
                    <a:pt x="1590198" y="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49" name="Google Shape;149;p3"/>
            <p:cNvSpPr txBox="1"/>
            <p:nvPr/>
          </p:nvSpPr>
          <p:spPr>
            <a:xfrm>
              <a:off x="88900" y="-38100"/>
              <a:ext cx="1412398" cy="369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3"/>
          <p:cNvSpPr txBox="1"/>
          <p:nvPr/>
        </p:nvSpPr>
        <p:spPr>
          <a:xfrm rot="-14511">
            <a:off x="6828194" y="735179"/>
            <a:ext cx="4631641" cy="763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66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 AI INSTRUCTORS</a:t>
            </a:r>
            <a:endParaRPr/>
          </a:p>
        </p:txBody>
      </p:sp>
      <p:sp>
        <p:nvSpPr>
          <p:cNvPr id="151" name="Google Shape;151;p3"/>
          <p:cNvSpPr txBox="1"/>
          <p:nvPr/>
        </p:nvSpPr>
        <p:spPr>
          <a:xfrm>
            <a:off x="1650331" y="6614522"/>
            <a:ext cx="3179185" cy="427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7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Dr.Irfan Malik</a:t>
            </a:r>
            <a:endParaRPr/>
          </a:p>
        </p:txBody>
      </p:sp>
      <p:sp>
        <p:nvSpPr>
          <p:cNvPr id="152" name="Google Shape;152;p3"/>
          <p:cNvSpPr txBox="1"/>
          <p:nvPr/>
        </p:nvSpPr>
        <p:spPr>
          <a:xfrm>
            <a:off x="5592827" y="6604997"/>
            <a:ext cx="3179185" cy="453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Dr.Sheraz Naseer</a:t>
            </a:r>
            <a:endParaRPr/>
          </a:p>
        </p:txBody>
      </p:sp>
      <p:sp>
        <p:nvSpPr>
          <p:cNvPr id="153" name="Google Shape;153;p3"/>
          <p:cNvSpPr txBox="1"/>
          <p:nvPr/>
        </p:nvSpPr>
        <p:spPr>
          <a:xfrm>
            <a:off x="9524465" y="6631032"/>
            <a:ext cx="3179185" cy="427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7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Dr.Shazia Saqib</a:t>
            </a:r>
            <a:endParaRPr/>
          </a:p>
        </p:txBody>
      </p:sp>
      <p:sp>
        <p:nvSpPr>
          <p:cNvPr id="154" name="Google Shape;154;p3"/>
          <p:cNvSpPr txBox="1"/>
          <p:nvPr/>
        </p:nvSpPr>
        <p:spPr>
          <a:xfrm>
            <a:off x="13517099" y="6604997"/>
            <a:ext cx="3179185" cy="453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M.Haris Tariq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30"/>
          <p:cNvGrpSpPr/>
          <p:nvPr/>
        </p:nvGrpSpPr>
        <p:grpSpPr>
          <a:xfrm>
            <a:off x="0" y="230049"/>
            <a:ext cx="18288122" cy="2487738"/>
            <a:chOff x="0" y="-38100"/>
            <a:chExt cx="4816593" cy="543186"/>
          </a:xfrm>
        </p:grpSpPr>
        <p:sp>
          <p:nvSpPr>
            <p:cNvPr id="432" name="Google Shape;432;p30"/>
            <p:cNvSpPr/>
            <p:nvPr/>
          </p:nvSpPr>
          <p:spPr>
            <a:xfrm>
              <a:off x="0" y="0"/>
              <a:ext cx="4816592" cy="505086"/>
            </a:xfrm>
            <a:custGeom>
              <a:rect b="b" l="l" r="r" t="t"/>
              <a:pathLst>
                <a:path extrusionOk="0" h="50508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05086"/>
                  </a:lnTo>
                  <a:lnTo>
                    <a:pt x="0" y="505086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433" name="Google Shape;433;p30"/>
            <p:cNvSpPr txBox="1"/>
            <p:nvPr/>
          </p:nvSpPr>
          <p:spPr>
            <a:xfrm>
              <a:off x="0" y="-38100"/>
              <a:ext cx="4816593" cy="5431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4" name="Google Shape;434;p30"/>
          <p:cNvSpPr txBox="1"/>
          <p:nvPr/>
        </p:nvSpPr>
        <p:spPr>
          <a:xfrm>
            <a:off x="2163168" y="608952"/>
            <a:ext cx="139617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 Recognition Process at a Glance from Pixel to Detection</a:t>
            </a:r>
            <a:endParaRPr/>
          </a:p>
        </p:txBody>
      </p:sp>
      <p:sp>
        <p:nvSpPr>
          <p:cNvPr id="435" name="Google Shape;435;p30"/>
          <p:cNvSpPr/>
          <p:nvPr/>
        </p:nvSpPr>
        <p:spPr>
          <a:xfrm>
            <a:off x="2163168" y="2717752"/>
            <a:ext cx="12906541" cy="7382008"/>
          </a:xfrm>
          <a:custGeom>
            <a:rect b="b" l="l" r="r" t="t"/>
            <a:pathLst>
              <a:path extrusionOk="0" h="7382008" w="12906541">
                <a:moveTo>
                  <a:pt x="0" y="0"/>
                </a:moveTo>
                <a:lnTo>
                  <a:pt x="12906541" y="0"/>
                </a:lnTo>
                <a:lnTo>
                  <a:pt x="12906541" y="7382008"/>
                </a:lnTo>
                <a:lnTo>
                  <a:pt x="0" y="73820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314" l="-647" r="-646" t="-2946"/>
            </a:stretch>
          </a:blipFill>
          <a:ln>
            <a:noFill/>
          </a:ln>
        </p:spPr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31"/>
          <p:cNvGrpSpPr/>
          <p:nvPr/>
        </p:nvGrpSpPr>
        <p:grpSpPr>
          <a:xfrm rot="5400000">
            <a:off x="13985656" y="2847900"/>
            <a:ext cx="4424641" cy="4591200"/>
            <a:chOff x="0" y="-38100"/>
            <a:chExt cx="820031" cy="850900"/>
          </a:xfrm>
        </p:grpSpPr>
        <p:sp>
          <p:nvSpPr>
            <p:cNvPr id="441" name="Google Shape;441;p31"/>
            <p:cNvSpPr/>
            <p:nvPr/>
          </p:nvSpPr>
          <p:spPr>
            <a:xfrm>
              <a:off x="0" y="0"/>
              <a:ext cx="820031" cy="812800"/>
            </a:xfrm>
            <a:custGeom>
              <a:rect b="b" l="l" r="r" t="t"/>
              <a:pathLst>
                <a:path extrusionOk="0" h="812800" w="820031">
                  <a:moveTo>
                    <a:pt x="273491" y="793731"/>
                  </a:moveTo>
                  <a:cubicBezTo>
                    <a:pt x="315532" y="805245"/>
                    <a:pt x="363327" y="812800"/>
                    <a:pt x="410236" y="812800"/>
                  </a:cubicBezTo>
                  <a:cubicBezTo>
                    <a:pt x="457147" y="812800"/>
                    <a:pt x="502286" y="806323"/>
                    <a:pt x="543884" y="794809"/>
                  </a:cubicBezTo>
                  <a:cubicBezTo>
                    <a:pt x="544770" y="794450"/>
                    <a:pt x="545655" y="794450"/>
                    <a:pt x="546540" y="794090"/>
                  </a:cubicBezTo>
                  <a:cubicBezTo>
                    <a:pt x="702757" y="748035"/>
                    <a:pt x="817819" y="626421"/>
                    <a:pt x="820031" y="484298"/>
                  </a:cubicBezTo>
                  <a:lnTo>
                    <a:pt x="820031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2213" y="627140"/>
                    <a:pt x="115504" y="748755"/>
                    <a:pt x="273491" y="793731"/>
                  </a:cubicBezTo>
                  <a:close/>
                </a:path>
              </a:pathLst>
            </a:custGeom>
            <a:solidFill>
              <a:srgbClr val="AF3CFF">
                <a:alpha val="5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1"/>
            <p:cNvSpPr txBox="1"/>
            <p:nvPr/>
          </p:nvSpPr>
          <p:spPr>
            <a:xfrm>
              <a:off x="0" y="-38100"/>
              <a:ext cx="820031" cy="7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3" name="Google Shape;443;p31"/>
          <p:cNvSpPr/>
          <p:nvPr/>
        </p:nvSpPr>
        <p:spPr>
          <a:xfrm>
            <a:off x="10906523" y="5787959"/>
            <a:ext cx="7381477" cy="4499041"/>
          </a:xfrm>
          <a:custGeom>
            <a:rect b="b" l="l" r="r" t="t"/>
            <a:pathLst>
              <a:path extrusionOk="0" h="2610165" w="4282440">
                <a:moveTo>
                  <a:pt x="3211830" y="0"/>
                </a:moveTo>
                <a:lnTo>
                  <a:pt x="1070610" y="0"/>
                </a:lnTo>
                <a:lnTo>
                  <a:pt x="0" y="1305083"/>
                </a:lnTo>
                <a:lnTo>
                  <a:pt x="1070610" y="2610165"/>
                </a:lnTo>
                <a:lnTo>
                  <a:pt x="3211830" y="2610165"/>
                </a:lnTo>
                <a:lnTo>
                  <a:pt x="4282440" y="130508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3116" l="0" r="0" t="-73116"/>
            </a:stretch>
          </a:blipFill>
          <a:ln>
            <a:noFill/>
          </a:ln>
        </p:spPr>
      </p:sp>
      <p:sp>
        <p:nvSpPr>
          <p:cNvPr id="444" name="Google Shape;444;p31"/>
          <p:cNvSpPr/>
          <p:nvPr/>
        </p:nvSpPr>
        <p:spPr>
          <a:xfrm>
            <a:off x="10906523" y="5787959"/>
            <a:ext cx="7381477" cy="4499041"/>
          </a:xfrm>
          <a:custGeom>
            <a:rect b="b" l="l" r="r" t="t"/>
            <a:pathLst>
              <a:path extrusionOk="0" h="2610165" w="4282440">
                <a:moveTo>
                  <a:pt x="3211830" y="0"/>
                </a:moveTo>
                <a:lnTo>
                  <a:pt x="1070610" y="0"/>
                </a:lnTo>
                <a:lnTo>
                  <a:pt x="0" y="1305083"/>
                </a:lnTo>
                <a:lnTo>
                  <a:pt x="1070610" y="2610165"/>
                </a:lnTo>
                <a:lnTo>
                  <a:pt x="3211830" y="2610165"/>
                </a:lnTo>
                <a:lnTo>
                  <a:pt x="4282440" y="1305083"/>
                </a:lnTo>
                <a:close/>
              </a:path>
            </a:pathLst>
          </a:custGeom>
          <a:blipFill rotWithShape="1">
            <a:blip r:embed="rId4">
              <a:alphaModFix amt="35000"/>
            </a:blip>
            <a:stretch>
              <a:fillRect b="0" l="-4297" r="-4295" t="0"/>
            </a:stretch>
          </a:blipFill>
          <a:ln>
            <a:noFill/>
          </a:ln>
        </p:spPr>
      </p:sp>
      <p:sp>
        <p:nvSpPr>
          <p:cNvPr id="445" name="Google Shape;445;p31"/>
          <p:cNvSpPr/>
          <p:nvPr/>
        </p:nvSpPr>
        <p:spPr>
          <a:xfrm>
            <a:off x="10906523" y="0"/>
            <a:ext cx="7381477" cy="4499041"/>
          </a:xfrm>
          <a:custGeom>
            <a:rect b="b" l="l" r="r" t="t"/>
            <a:pathLst>
              <a:path extrusionOk="0" h="2610165" w="4282440">
                <a:moveTo>
                  <a:pt x="3211830" y="0"/>
                </a:moveTo>
                <a:lnTo>
                  <a:pt x="1070610" y="0"/>
                </a:lnTo>
                <a:lnTo>
                  <a:pt x="0" y="1305083"/>
                </a:lnTo>
                <a:lnTo>
                  <a:pt x="1070610" y="2610165"/>
                </a:lnTo>
                <a:lnTo>
                  <a:pt x="3211830" y="2610165"/>
                </a:lnTo>
                <a:lnTo>
                  <a:pt x="4282440" y="130508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3116" l="0" r="0" t="-73116"/>
            </a:stretch>
          </a:blipFill>
          <a:ln>
            <a:noFill/>
          </a:ln>
        </p:spPr>
      </p:sp>
      <p:grpSp>
        <p:nvGrpSpPr>
          <p:cNvPr id="446" name="Google Shape;446;p31"/>
          <p:cNvGrpSpPr/>
          <p:nvPr/>
        </p:nvGrpSpPr>
        <p:grpSpPr>
          <a:xfrm>
            <a:off x="11556993" y="-213769"/>
            <a:ext cx="6080536" cy="4712810"/>
            <a:chOff x="0" y="-28575"/>
            <a:chExt cx="812800" cy="629973"/>
          </a:xfrm>
        </p:grpSpPr>
        <p:sp>
          <p:nvSpPr>
            <p:cNvPr id="447" name="Google Shape;447;p31"/>
            <p:cNvSpPr/>
            <p:nvPr/>
          </p:nvSpPr>
          <p:spPr>
            <a:xfrm>
              <a:off x="0" y="0"/>
              <a:ext cx="812800" cy="601398"/>
            </a:xfrm>
            <a:custGeom>
              <a:rect b="b" l="l" r="r" t="t"/>
              <a:pathLst>
                <a:path extrusionOk="0" h="601398" w="812800">
                  <a:moveTo>
                    <a:pt x="812800" y="300699"/>
                  </a:moveTo>
                  <a:lnTo>
                    <a:pt x="609600" y="601398"/>
                  </a:lnTo>
                  <a:lnTo>
                    <a:pt x="203200" y="601398"/>
                  </a:lnTo>
                  <a:lnTo>
                    <a:pt x="0" y="30069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00699"/>
                  </a:lnTo>
                  <a:close/>
                </a:path>
              </a:pathLst>
            </a:custGeom>
            <a:solidFill>
              <a:srgbClr val="9015DB">
                <a:alpha val="40000"/>
              </a:srgbClr>
            </a:solidFill>
            <a:ln>
              <a:noFill/>
            </a:ln>
          </p:spPr>
        </p:sp>
        <p:sp>
          <p:nvSpPr>
            <p:cNvPr id="448" name="Google Shape;448;p31"/>
            <p:cNvSpPr txBox="1"/>
            <p:nvPr/>
          </p:nvSpPr>
          <p:spPr>
            <a:xfrm>
              <a:off x="114300" y="-28575"/>
              <a:ext cx="584200" cy="6299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9" name="Google Shape;449;p31"/>
          <p:cNvGrpSpPr/>
          <p:nvPr/>
        </p:nvGrpSpPr>
        <p:grpSpPr>
          <a:xfrm rot="-5400000">
            <a:off x="2838692" y="287554"/>
            <a:ext cx="6331819" cy="11106985"/>
            <a:chOff x="0" y="-38100"/>
            <a:chExt cx="635000" cy="1113888"/>
          </a:xfrm>
        </p:grpSpPr>
        <p:sp>
          <p:nvSpPr>
            <p:cNvPr id="450" name="Google Shape;450;p31"/>
            <p:cNvSpPr/>
            <p:nvPr/>
          </p:nvSpPr>
          <p:spPr>
            <a:xfrm>
              <a:off x="0" y="0"/>
              <a:ext cx="635000" cy="1075788"/>
            </a:xfrm>
            <a:custGeom>
              <a:rect b="b" l="l" r="r" t="t"/>
              <a:pathLst>
                <a:path extrusionOk="0" h="1075788" w="635000">
                  <a:moveTo>
                    <a:pt x="635000" y="0"/>
                  </a:moveTo>
                  <a:lnTo>
                    <a:pt x="635000" y="961488"/>
                  </a:lnTo>
                  <a:lnTo>
                    <a:pt x="317500" y="1075788"/>
                  </a:lnTo>
                  <a:lnTo>
                    <a:pt x="0" y="961488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EBF5FE"/>
            </a:solidFill>
            <a:ln cap="sq" cmpd="sng" w="571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451" name="Google Shape;451;p31"/>
            <p:cNvSpPr txBox="1"/>
            <p:nvPr/>
          </p:nvSpPr>
          <p:spPr>
            <a:xfrm>
              <a:off x="0" y="-38100"/>
              <a:ext cx="635000" cy="999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2" name="Google Shape;452;p31"/>
          <p:cNvGrpSpPr/>
          <p:nvPr/>
        </p:nvGrpSpPr>
        <p:grpSpPr>
          <a:xfrm>
            <a:off x="11556993" y="5574190"/>
            <a:ext cx="6080536" cy="4712810"/>
            <a:chOff x="0" y="-28575"/>
            <a:chExt cx="812800" cy="629973"/>
          </a:xfrm>
        </p:grpSpPr>
        <p:sp>
          <p:nvSpPr>
            <p:cNvPr id="453" name="Google Shape;453;p31"/>
            <p:cNvSpPr/>
            <p:nvPr/>
          </p:nvSpPr>
          <p:spPr>
            <a:xfrm>
              <a:off x="0" y="0"/>
              <a:ext cx="812800" cy="601398"/>
            </a:xfrm>
            <a:custGeom>
              <a:rect b="b" l="l" r="r" t="t"/>
              <a:pathLst>
                <a:path extrusionOk="0" h="601398" w="812800">
                  <a:moveTo>
                    <a:pt x="812800" y="300699"/>
                  </a:moveTo>
                  <a:lnTo>
                    <a:pt x="609600" y="601398"/>
                  </a:lnTo>
                  <a:lnTo>
                    <a:pt x="203200" y="601398"/>
                  </a:lnTo>
                  <a:lnTo>
                    <a:pt x="0" y="30069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00699"/>
                  </a:lnTo>
                  <a:close/>
                </a:path>
              </a:pathLst>
            </a:custGeom>
            <a:solidFill>
              <a:srgbClr val="9015DB">
                <a:alpha val="40000"/>
              </a:srgbClr>
            </a:solidFill>
            <a:ln>
              <a:noFill/>
            </a:ln>
          </p:spPr>
        </p:sp>
        <p:sp>
          <p:nvSpPr>
            <p:cNvPr id="454" name="Google Shape;454;p31"/>
            <p:cNvSpPr txBox="1"/>
            <p:nvPr/>
          </p:nvSpPr>
          <p:spPr>
            <a:xfrm>
              <a:off x="114300" y="-28575"/>
              <a:ext cx="584200" cy="6299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5" name="Google Shape;455;p31"/>
          <p:cNvSpPr txBox="1"/>
          <p:nvPr/>
        </p:nvSpPr>
        <p:spPr>
          <a:xfrm>
            <a:off x="2204150" y="355052"/>
            <a:ext cx="6944612" cy="1664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2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 Work</a:t>
            </a:r>
            <a:endParaRPr/>
          </a:p>
        </p:txBody>
      </p:sp>
      <p:sp>
        <p:nvSpPr>
          <p:cNvPr id="456" name="Google Shape;456;p31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1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31"/>
          <p:cNvSpPr txBox="1"/>
          <p:nvPr/>
        </p:nvSpPr>
        <p:spPr>
          <a:xfrm>
            <a:off x="1255645" y="3249229"/>
            <a:ext cx="9877823" cy="4974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4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Practice the given code using different hyperparameters (epochs, learning rate and batch size) and different numbers of Layers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e9c0ce775f_0_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9" r="-799" t="0"/>
            </a:stretch>
          </a:blipFill>
          <a:ln>
            <a:noFill/>
          </a:ln>
        </p:spPr>
      </p:sp>
      <p:sp>
        <p:nvSpPr>
          <p:cNvPr id="463" name="Google Shape;463;g2e9c0ce775f_0_0"/>
          <p:cNvSpPr txBox="1"/>
          <p:nvPr/>
        </p:nvSpPr>
        <p:spPr>
          <a:xfrm>
            <a:off x="1629328" y="2658192"/>
            <a:ext cx="12265800" cy="73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99" u="none" cap="none" strike="noStrike">
                <a:solidFill>
                  <a:srgbClr val="000000"/>
                </a:solidFill>
              </a:rPr>
              <a:t>Previous Lec: </a:t>
            </a:r>
            <a:r>
              <a:rPr b="1" lang="en-US" sz="4999"/>
              <a:t>27</a:t>
            </a:r>
            <a:endParaRPr b="1"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99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/>
              <a:t>Next Lec:29</a:t>
            </a:r>
            <a:endParaRPr b="1" sz="4900"/>
          </a:p>
          <a:p>
            <a:pPr indent="0" lvl="0" marL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799" u="sng">
                <a:solidFill>
                  <a:schemeClr val="hlink"/>
                </a:solidFill>
                <a:hlinkClick r:id="rId5"/>
              </a:rPr>
              <a:t>click Here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/>
              <a:t>Quiz</a:t>
            </a:r>
            <a:endParaRPr b="1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u="sng">
                <a:solidFill>
                  <a:schemeClr val="hlink"/>
                </a:solidFill>
                <a:hlinkClick r:id="rId6"/>
              </a:rPr>
              <a:t>click Here</a:t>
            </a:r>
            <a:endParaRPr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900"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799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hlinkClick r:id="rId7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/>
          <p:nvPr/>
        </p:nvSpPr>
        <p:spPr>
          <a:xfrm>
            <a:off x="11769036" y="1424361"/>
            <a:ext cx="6518964" cy="7833939"/>
          </a:xfrm>
          <a:custGeom>
            <a:rect b="b" l="l" r="r" t="t"/>
            <a:pathLst>
              <a:path extrusionOk="0" h="7833939" w="6518964">
                <a:moveTo>
                  <a:pt x="0" y="0"/>
                </a:moveTo>
                <a:lnTo>
                  <a:pt x="6518964" y="0"/>
                </a:lnTo>
                <a:lnTo>
                  <a:pt x="6518964" y="7833939"/>
                </a:lnTo>
                <a:lnTo>
                  <a:pt x="0" y="7833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-58787" r="-54627" t="0"/>
            </a:stretch>
          </a:blipFill>
          <a:ln>
            <a:noFill/>
          </a:ln>
        </p:spPr>
      </p:sp>
      <p:grpSp>
        <p:nvGrpSpPr>
          <p:cNvPr id="160" name="Google Shape;160;p4"/>
          <p:cNvGrpSpPr/>
          <p:nvPr/>
        </p:nvGrpSpPr>
        <p:grpSpPr>
          <a:xfrm>
            <a:off x="877422" y="473214"/>
            <a:ext cx="8999146" cy="1175045"/>
            <a:chOff x="0" y="-192881"/>
            <a:chExt cx="11998861" cy="1566726"/>
          </a:xfrm>
        </p:grpSpPr>
        <p:grpSp>
          <p:nvGrpSpPr>
            <p:cNvPr id="161" name="Google Shape;161;p4"/>
            <p:cNvGrpSpPr/>
            <p:nvPr/>
          </p:nvGrpSpPr>
          <p:grpSpPr>
            <a:xfrm>
              <a:off x="0" y="-192881"/>
              <a:ext cx="11998861" cy="1566726"/>
              <a:chOff x="0" y="-38100"/>
              <a:chExt cx="2370145" cy="309477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0" y="0"/>
                <a:ext cx="2370145" cy="271377"/>
              </a:xfrm>
              <a:custGeom>
                <a:rect b="b" l="l" r="r" t="t"/>
                <a:pathLst>
                  <a:path extrusionOk="0" h="271377" w="2370145">
                    <a:moveTo>
                      <a:pt x="12044" y="0"/>
                    </a:moveTo>
                    <a:lnTo>
                      <a:pt x="2358101" y="0"/>
                    </a:lnTo>
                    <a:cubicBezTo>
                      <a:pt x="2364753" y="0"/>
                      <a:pt x="2370145" y="5392"/>
                      <a:pt x="2370145" y="12044"/>
                    </a:cubicBezTo>
                    <a:lnTo>
                      <a:pt x="2370145" y="259333"/>
                    </a:lnTo>
                    <a:cubicBezTo>
                      <a:pt x="2370145" y="265984"/>
                      <a:pt x="2364753" y="271377"/>
                      <a:pt x="2358101" y="271377"/>
                    </a:cubicBezTo>
                    <a:lnTo>
                      <a:pt x="12044" y="271377"/>
                    </a:lnTo>
                    <a:cubicBezTo>
                      <a:pt x="5392" y="271377"/>
                      <a:pt x="0" y="265984"/>
                      <a:pt x="0" y="259333"/>
                    </a:cubicBezTo>
                    <a:lnTo>
                      <a:pt x="0" y="12044"/>
                    </a:lnTo>
                    <a:cubicBezTo>
                      <a:pt x="0" y="5392"/>
                      <a:pt x="5392" y="0"/>
                      <a:pt x="1204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4"/>
              <p:cNvSpPr txBox="1"/>
              <p:nvPr/>
            </p:nvSpPr>
            <p:spPr>
              <a:xfrm>
                <a:off x="0" y="-38100"/>
                <a:ext cx="2370145" cy="3094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l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4" name="Google Shape;164;p4"/>
            <p:cNvSpPr txBox="1"/>
            <p:nvPr/>
          </p:nvSpPr>
          <p:spPr>
            <a:xfrm>
              <a:off x="757120" y="-18985"/>
              <a:ext cx="10264985" cy="12117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Previous Lecture Topics</a:t>
              </a:r>
              <a:endParaRPr/>
            </a:p>
          </p:txBody>
        </p:sp>
      </p:grpSp>
      <p:sp>
        <p:nvSpPr>
          <p:cNvPr id="165" name="Google Shape;165;p4"/>
          <p:cNvSpPr/>
          <p:nvPr/>
        </p:nvSpPr>
        <p:spPr>
          <a:xfrm>
            <a:off x="703889" y="1512479"/>
            <a:ext cx="347066" cy="347066"/>
          </a:xfrm>
          <a:custGeom>
            <a:rect b="b" l="l" r="r" t="t"/>
            <a:pathLst>
              <a:path extrusionOk="0" h="347066" w="347066">
                <a:moveTo>
                  <a:pt x="0" y="0"/>
                </a:moveTo>
                <a:lnTo>
                  <a:pt x="347065" y="0"/>
                </a:lnTo>
                <a:lnTo>
                  <a:pt x="347065" y="347066"/>
                </a:lnTo>
                <a:lnTo>
                  <a:pt x="0" y="347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6" name="Google Shape;166;p4"/>
          <p:cNvGrpSpPr/>
          <p:nvPr/>
        </p:nvGrpSpPr>
        <p:grpSpPr>
          <a:xfrm>
            <a:off x="-686640" y="2248874"/>
            <a:ext cx="14689703" cy="1546228"/>
            <a:chOff x="0" y="0"/>
            <a:chExt cx="19586270" cy="2061638"/>
          </a:xfrm>
        </p:grpSpPr>
        <p:sp>
          <p:nvSpPr>
            <p:cNvPr id="167" name="Google Shape;167;p4"/>
            <p:cNvSpPr/>
            <p:nvPr/>
          </p:nvSpPr>
          <p:spPr>
            <a:xfrm>
              <a:off x="0" y="0"/>
              <a:ext cx="19586270" cy="2061638"/>
            </a:xfrm>
            <a:custGeom>
              <a:rect b="b" l="l" r="r" t="t"/>
              <a:pathLst>
                <a:path extrusionOk="0" h="2061638" w="19586270">
                  <a:moveTo>
                    <a:pt x="0" y="0"/>
                  </a:moveTo>
                  <a:lnTo>
                    <a:pt x="19586270" y="0"/>
                  </a:lnTo>
                  <a:lnTo>
                    <a:pt x="19586270" y="2061638"/>
                  </a:lnTo>
                  <a:lnTo>
                    <a:pt x="0" y="20616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0" t="-9618"/>
              </a:stretch>
            </a:blipFill>
            <a:ln>
              <a:noFill/>
            </a:ln>
          </p:spPr>
        </p:sp>
        <p:grpSp>
          <p:nvGrpSpPr>
            <p:cNvPr id="168" name="Google Shape;168;p4"/>
            <p:cNvGrpSpPr/>
            <p:nvPr/>
          </p:nvGrpSpPr>
          <p:grpSpPr>
            <a:xfrm>
              <a:off x="2405734" y="347366"/>
              <a:ext cx="1222008" cy="1205730"/>
              <a:chOff x="0" y="0"/>
              <a:chExt cx="881227" cy="869488"/>
            </a:xfrm>
          </p:grpSpPr>
          <p:sp>
            <p:nvSpPr>
              <p:cNvPr id="169" name="Google Shape;169;p4"/>
              <p:cNvSpPr/>
              <p:nvPr/>
            </p:nvSpPr>
            <p:spPr>
              <a:xfrm>
                <a:off x="0" y="0"/>
                <a:ext cx="881227" cy="869488"/>
              </a:xfrm>
              <a:custGeom>
                <a:rect b="b" l="l" r="r" t="t"/>
                <a:pathLst>
                  <a:path extrusionOk="0" h="869488" w="881227">
                    <a:moveTo>
                      <a:pt x="440614" y="0"/>
                    </a:moveTo>
                    <a:cubicBezTo>
                      <a:pt x="197269" y="0"/>
                      <a:pt x="0" y="194642"/>
                      <a:pt x="0" y="434744"/>
                    </a:cubicBezTo>
                    <a:cubicBezTo>
                      <a:pt x="0" y="674847"/>
                      <a:pt x="197269" y="869488"/>
                      <a:pt x="440614" y="869488"/>
                    </a:cubicBezTo>
                    <a:cubicBezTo>
                      <a:pt x="683958" y="869488"/>
                      <a:pt x="881227" y="674847"/>
                      <a:pt x="881227" y="434744"/>
                    </a:cubicBezTo>
                    <a:cubicBezTo>
                      <a:pt x="881227" y="194642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4"/>
              <p:cNvSpPr txBox="1"/>
              <p:nvPr/>
            </p:nvSpPr>
            <p:spPr>
              <a:xfrm>
                <a:off x="82615" y="24365"/>
                <a:ext cx="715997" cy="763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/>
              </a:p>
            </p:txBody>
          </p:sp>
        </p:grpSp>
        <p:sp>
          <p:nvSpPr>
            <p:cNvPr id="171" name="Google Shape;171;p4"/>
            <p:cNvSpPr txBox="1"/>
            <p:nvPr/>
          </p:nvSpPr>
          <p:spPr>
            <a:xfrm>
              <a:off x="3981405" y="373019"/>
              <a:ext cx="11849222" cy="936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84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Limitations of Simple Neural Network </a:t>
              </a:r>
              <a:endParaRPr/>
            </a:p>
          </p:txBody>
        </p:sp>
      </p:grpSp>
      <p:grpSp>
        <p:nvGrpSpPr>
          <p:cNvPr id="172" name="Google Shape;172;p4"/>
          <p:cNvGrpSpPr/>
          <p:nvPr/>
        </p:nvGrpSpPr>
        <p:grpSpPr>
          <a:xfrm>
            <a:off x="-686640" y="3795102"/>
            <a:ext cx="14689703" cy="1546228"/>
            <a:chOff x="0" y="0"/>
            <a:chExt cx="19586270" cy="2061638"/>
          </a:xfrm>
        </p:grpSpPr>
        <p:sp>
          <p:nvSpPr>
            <p:cNvPr id="173" name="Google Shape;173;p4"/>
            <p:cNvSpPr/>
            <p:nvPr/>
          </p:nvSpPr>
          <p:spPr>
            <a:xfrm>
              <a:off x="0" y="0"/>
              <a:ext cx="19586270" cy="2061638"/>
            </a:xfrm>
            <a:custGeom>
              <a:rect b="b" l="l" r="r" t="t"/>
              <a:pathLst>
                <a:path extrusionOk="0" h="2061638" w="19586270">
                  <a:moveTo>
                    <a:pt x="0" y="0"/>
                  </a:moveTo>
                  <a:lnTo>
                    <a:pt x="19586270" y="0"/>
                  </a:lnTo>
                  <a:lnTo>
                    <a:pt x="19586270" y="2061638"/>
                  </a:lnTo>
                  <a:lnTo>
                    <a:pt x="0" y="20616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0" t="-9618"/>
              </a:stretch>
            </a:blipFill>
            <a:ln>
              <a:noFill/>
            </a:ln>
          </p:spPr>
        </p:sp>
        <p:grpSp>
          <p:nvGrpSpPr>
            <p:cNvPr id="174" name="Google Shape;174;p4"/>
            <p:cNvGrpSpPr/>
            <p:nvPr/>
          </p:nvGrpSpPr>
          <p:grpSpPr>
            <a:xfrm>
              <a:off x="2405734" y="347366"/>
              <a:ext cx="1222008" cy="1205730"/>
              <a:chOff x="0" y="0"/>
              <a:chExt cx="881227" cy="869488"/>
            </a:xfrm>
          </p:grpSpPr>
          <p:sp>
            <p:nvSpPr>
              <p:cNvPr id="175" name="Google Shape;175;p4"/>
              <p:cNvSpPr/>
              <p:nvPr/>
            </p:nvSpPr>
            <p:spPr>
              <a:xfrm>
                <a:off x="0" y="0"/>
                <a:ext cx="881227" cy="869488"/>
              </a:xfrm>
              <a:custGeom>
                <a:rect b="b" l="l" r="r" t="t"/>
                <a:pathLst>
                  <a:path extrusionOk="0" h="869488" w="881227">
                    <a:moveTo>
                      <a:pt x="440614" y="0"/>
                    </a:moveTo>
                    <a:cubicBezTo>
                      <a:pt x="197269" y="0"/>
                      <a:pt x="0" y="194642"/>
                      <a:pt x="0" y="434744"/>
                    </a:cubicBezTo>
                    <a:cubicBezTo>
                      <a:pt x="0" y="674847"/>
                      <a:pt x="197269" y="869488"/>
                      <a:pt x="440614" y="869488"/>
                    </a:cubicBezTo>
                    <a:cubicBezTo>
                      <a:pt x="683958" y="869488"/>
                      <a:pt x="881227" y="674847"/>
                      <a:pt x="881227" y="434744"/>
                    </a:cubicBezTo>
                    <a:cubicBezTo>
                      <a:pt x="881227" y="194642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4"/>
              <p:cNvSpPr txBox="1"/>
              <p:nvPr/>
            </p:nvSpPr>
            <p:spPr>
              <a:xfrm>
                <a:off x="82615" y="24365"/>
                <a:ext cx="715997" cy="763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3350" lIns="63350" spcFirstLastPara="1" rIns="63350" wrap="square" tIns="6335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/>
              </a:p>
            </p:txBody>
          </p:sp>
        </p:grpSp>
        <p:sp>
          <p:nvSpPr>
            <p:cNvPr id="177" name="Google Shape;177;p4"/>
            <p:cNvSpPr txBox="1"/>
            <p:nvPr/>
          </p:nvSpPr>
          <p:spPr>
            <a:xfrm>
              <a:off x="3981405" y="558419"/>
              <a:ext cx="6290379" cy="936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84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Introduction to CNN</a:t>
              </a:r>
              <a:endParaRPr/>
            </a:p>
          </p:txBody>
        </p:sp>
      </p:grpSp>
      <p:grpSp>
        <p:nvGrpSpPr>
          <p:cNvPr id="178" name="Google Shape;178;p4"/>
          <p:cNvGrpSpPr/>
          <p:nvPr/>
        </p:nvGrpSpPr>
        <p:grpSpPr>
          <a:xfrm>
            <a:off x="-686640" y="5341331"/>
            <a:ext cx="14689703" cy="1546228"/>
            <a:chOff x="0" y="0"/>
            <a:chExt cx="19586270" cy="2061638"/>
          </a:xfrm>
        </p:grpSpPr>
        <p:sp>
          <p:nvSpPr>
            <p:cNvPr id="179" name="Google Shape;179;p4"/>
            <p:cNvSpPr/>
            <p:nvPr/>
          </p:nvSpPr>
          <p:spPr>
            <a:xfrm>
              <a:off x="0" y="0"/>
              <a:ext cx="19586270" cy="2061638"/>
            </a:xfrm>
            <a:custGeom>
              <a:rect b="b" l="l" r="r" t="t"/>
              <a:pathLst>
                <a:path extrusionOk="0" h="2061638" w="19586270">
                  <a:moveTo>
                    <a:pt x="0" y="0"/>
                  </a:moveTo>
                  <a:lnTo>
                    <a:pt x="19586270" y="0"/>
                  </a:lnTo>
                  <a:lnTo>
                    <a:pt x="19586270" y="2061638"/>
                  </a:lnTo>
                  <a:lnTo>
                    <a:pt x="0" y="20616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0" t="-9618"/>
              </a:stretch>
            </a:blipFill>
            <a:ln>
              <a:noFill/>
            </a:ln>
          </p:spPr>
        </p:sp>
        <p:grpSp>
          <p:nvGrpSpPr>
            <p:cNvPr id="180" name="Google Shape;180;p4"/>
            <p:cNvGrpSpPr/>
            <p:nvPr/>
          </p:nvGrpSpPr>
          <p:grpSpPr>
            <a:xfrm>
              <a:off x="2405734" y="347366"/>
              <a:ext cx="1222008" cy="1205730"/>
              <a:chOff x="0" y="0"/>
              <a:chExt cx="881227" cy="869488"/>
            </a:xfrm>
          </p:grpSpPr>
          <p:sp>
            <p:nvSpPr>
              <p:cNvPr id="181" name="Google Shape;181;p4"/>
              <p:cNvSpPr/>
              <p:nvPr/>
            </p:nvSpPr>
            <p:spPr>
              <a:xfrm>
                <a:off x="0" y="0"/>
                <a:ext cx="881227" cy="869488"/>
              </a:xfrm>
              <a:custGeom>
                <a:rect b="b" l="l" r="r" t="t"/>
                <a:pathLst>
                  <a:path extrusionOk="0" h="869488" w="881227">
                    <a:moveTo>
                      <a:pt x="440614" y="0"/>
                    </a:moveTo>
                    <a:cubicBezTo>
                      <a:pt x="197269" y="0"/>
                      <a:pt x="0" y="194642"/>
                      <a:pt x="0" y="434744"/>
                    </a:cubicBezTo>
                    <a:cubicBezTo>
                      <a:pt x="0" y="674847"/>
                      <a:pt x="197269" y="869488"/>
                      <a:pt x="440614" y="869488"/>
                    </a:cubicBezTo>
                    <a:cubicBezTo>
                      <a:pt x="683958" y="869488"/>
                      <a:pt x="881227" y="674847"/>
                      <a:pt x="881227" y="434744"/>
                    </a:cubicBezTo>
                    <a:cubicBezTo>
                      <a:pt x="881227" y="194642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4"/>
              <p:cNvSpPr txBox="1"/>
              <p:nvPr/>
            </p:nvSpPr>
            <p:spPr>
              <a:xfrm>
                <a:off x="82615" y="24365"/>
                <a:ext cx="715997" cy="763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  <a:endParaRPr/>
              </a:p>
            </p:txBody>
          </p:sp>
        </p:grpSp>
        <p:sp>
          <p:nvSpPr>
            <p:cNvPr id="183" name="Google Shape;183;p4"/>
            <p:cNvSpPr txBox="1"/>
            <p:nvPr/>
          </p:nvSpPr>
          <p:spPr>
            <a:xfrm>
              <a:off x="3882633" y="495371"/>
              <a:ext cx="6614274" cy="936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84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Images and Features</a:t>
              </a:r>
              <a:endParaRPr/>
            </a:p>
          </p:txBody>
        </p:sp>
      </p:grpSp>
      <p:grpSp>
        <p:nvGrpSpPr>
          <p:cNvPr id="184" name="Google Shape;184;p4"/>
          <p:cNvGrpSpPr/>
          <p:nvPr/>
        </p:nvGrpSpPr>
        <p:grpSpPr>
          <a:xfrm>
            <a:off x="-686640" y="6887559"/>
            <a:ext cx="14689703" cy="1546228"/>
            <a:chOff x="0" y="0"/>
            <a:chExt cx="19586270" cy="2061638"/>
          </a:xfrm>
        </p:grpSpPr>
        <p:sp>
          <p:nvSpPr>
            <p:cNvPr id="185" name="Google Shape;185;p4"/>
            <p:cNvSpPr/>
            <p:nvPr/>
          </p:nvSpPr>
          <p:spPr>
            <a:xfrm>
              <a:off x="0" y="0"/>
              <a:ext cx="19586270" cy="2061638"/>
            </a:xfrm>
            <a:custGeom>
              <a:rect b="b" l="l" r="r" t="t"/>
              <a:pathLst>
                <a:path extrusionOk="0" h="2061638" w="19586270">
                  <a:moveTo>
                    <a:pt x="0" y="0"/>
                  </a:moveTo>
                  <a:lnTo>
                    <a:pt x="19586270" y="0"/>
                  </a:lnTo>
                  <a:lnTo>
                    <a:pt x="19586270" y="2061638"/>
                  </a:lnTo>
                  <a:lnTo>
                    <a:pt x="0" y="20616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0" t="-9618"/>
              </a:stretch>
            </a:blipFill>
            <a:ln>
              <a:noFill/>
            </a:ln>
          </p:spPr>
        </p:sp>
        <p:grpSp>
          <p:nvGrpSpPr>
            <p:cNvPr id="186" name="Google Shape;186;p4"/>
            <p:cNvGrpSpPr/>
            <p:nvPr/>
          </p:nvGrpSpPr>
          <p:grpSpPr>
            <a:xfrm>
              <a:off x="2405734" y="347366"/>
              <a:ext cx="1222008" cy="1205730"/>
              <a:chOff x="0" y="0"/>
              <a:chExt cx="881227" cy="869488"/>
            </a:xfrm>
          </p:grpSpPr>
          <p:sp>
            <p:nvSpPr>
              <p:cNvPr id="187" name="Google Shape;187;p4"/>
              <p:cNvSpPr/>
              <p:nvPr/>
            </p:nvSpPr>
            <p:spPr>
              <a:xfrm>
                <a:off x="0" y="0"/>
                <a:ext cx="881227" cy="869488"/>
              </a:xfrm>
              <a:custGeom>
                <a:rect b="b" l="l" r="r" t="t"/>
                <a:pathLst>
                  <a:path extrusionOk="0" h="869488" w="881227">
                    <a:moveTo>
                      <a:pt x="440614" y="0"/>
                    </a:moveTo>
                    <a:cubicBezTo>
                      <a:pt x="197269" y="0"/>
                      <a:pt x="0" y="194642"/>
                      <a:pt x="0" y="434744"/>
                    </a:cubicBezTo>
                    <a:cubicBezTo>
                      <a:pt x="0" y="674847"/>
                      <a:pt x="197269" y="869488"/>
                      <a:pt x="440614" y="869488"/>
                    </a:cubicBezTo>
                    <a:cubicBezTo>
                      <a:pt x="683958" y="869488"/>
                      <a:pt x="881227" y="674847"/>
                      <a:pt x="881227" y="434744"/>
                    </a:cubicBezTo>
                    <a:cubicBezTo>
                      <a:pt x="881227" y="194642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4"/>
              <p:cNvSpPr txBox="1"/>
              <p:nvPr/>
            </p:nvSpPr>
            <p:spPr>
              <a:xfrm>
                <a:off x="82615" y="24365"/>
                <a:ext cx="715997" cy="763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3350" lIns="63350" spcFirstLastPara="1" rIns="63350" wrap="square" tIns="6335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04</a:t>
                </a:r>
                <a:endParaRPr/>
              </a:p>
            </p:txBody>
          </p:sp>
        </p:grpSp>
        <p:sp>
          <p:nvSpPr>
            <p:cNvPr id="189" name="Google Shape;189;p4"/>
            <p:cNvSpPr txBox="1"/>
            <p:nvPr/>
          </p:nvSpPr>
          <p:spPr>
            <a:xfrm>
              <a:off x="3882633" y="551072"/>
              <a:ext cx="6515501" cy="936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884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Kernel, Convolution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/>
          <p:nvPr/>
        </p:nvSpPr>
        <p:spPr>
          <a:xfrm>
            <a:off x="-3137729" y="3899738"/>
            <a:ext cx="7170807" cy="6387262"/>
          </a:xfrm>
          <a:custGeom>
            <a:rect b="b" l="l" r="r" t="t"/>
            <a:pathLst>
              <a:path extrusionOk="0" h="6387262" w="7170807">
                <a:moveTo>
                  <a:pt x="0" y="0"/>
                </a:moveTo>
                <a:lnTo>
                  <a:pt x="7170808" y="0"/>
                </a:lnTo>
                <a:lnTo>
                  <a:pt x="7170808" y="6387262"/>
                </a:lnTo>
                <a:lnTo>
                  <a:pt x="0" y="6387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-5694" l="-8965" r="0" t="-16637"/>
            </a:stretch>
          </a:blipFill>
          <a:ln>
            <a:noFill/>
          </a:ln>
        </p:spPr>
      </p:sp>
      <p:grpSp>
        <p:nvGrpSpPr>
          <p:cNvPr id="195" name="Google Shape;195;p5"/>
          <p:cNvGrpSpPr/>
          <p:nvPr/>
        </p:nvGrpSpPr>
        <p:grpSpPr>
          <a:xfrm>
            <a:off x="636846" y="494491"/>
            <a:ext cx="4233872" cy="1140657"/>
            <a:chOff x="0" y="-38100"/>
            <a:chExt cx="1022911" cy="275585"/>
          </a:xfrm>
        </p:grpSpPr>
        <p:sp>
          <p:nvSpPr>
            <p:cNvPr id="196" name="Google Shape;196;p5"/>
            <p:cNvSpPr/>
            <p:nvPr/>
          </p:nvSpPr>
          <p:spPr>
            <a:xfrm>
              <a:off x="0" y="0"/>
              <a:ext cx="1022911" cy="237485"/>
            </a:xfrm>
            <a:custGeom>
              <a:rect b="b" l="l" r="r" t="t"/>
              <a:pathLst>
                <a:path extrusionOk="0" h="237485" w="1022911">
                  <a:moveTo>
                    <a:pt x="25600" y="0"/>
                  </a:moveTo>
                  <a:lnTo>
                    <a:pt x="997311" y="0"/>
                  </a:lnTo>
                  <a:cubicBezTo>
                    <a:pt x="1004100" y="0"/>
                    <a:pt x="1010612" y="2697"/>
                    <a:pt x="1015413" y="7498"/>
                  </a:cubicBezTo>
                  <a:cubicBezTo>
                    <a:pt x="1020214" y="12299"/>
                    <a:pt x="1022911" y="18810"/>
                    <a:pt x="1022911" y="25600"/>
                  </a:cubicBezTo>
                  <a:lnTo>
                    <a:pt x="1022911" y="211885"/>
                  </a:lnTo>
                  <a:cubicBezTo>
                    <a:pt x="1022911" y="218674"/>
                    <a:pt x="1020214" y="225186"/>
                    <a:pt x="1015413" y="229987"/>
                  </a:cubicBezTo>
                  <a:cubicBezTo>
                    <a:pt x="1010612" y="234788"/>
                    <a:pt x="1004100" y="237485"/>
                    <a:pt x="997311" y="237485"/>
                  </a:cubicBezTo>
                  <a:lnTo>
                    <a:pt x="25600" y="237485"/>
                  </a:lnTo>
                  <a:cubicBezTo>
                    <a:pt x="18810" y="237485"/>
                    <a:pt x="12299" y="234788"/>
                    <a:pt x="7498" y="229987"/>
                  </a:cubicBezTo>
                  <a:cubicBezTo>
                    <a:pt x="2697" y="225186"/>
                    <a:pt x="0" y="218674"/>
                    <a:pt x="0" y="211885"/>
                  </a:cubicBezTo>
                  <a:lnTo>
                    <a:pt x="0" y="25600"/>
                  </a:lnTo>
                  <a:cubicBezTo>
                    <a:pt x="0" y="18810"/>
                    <a:pt x="2697" y="12299"/>
                    <a:pt x="7498" y="7498"/>
                  </a:cubicBezTo>
                  <a:cubicBezTo>
                    <a:pt x="12299" y="2697"/>
                    <a:pt x="18810" y="0"/>
                    <a:pt x="25600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5"/>
            <p:cNvSpPr txBox="1"/>
            <p:nvPr/>
          </p:nvSpPr>
          <p:spPr>
            <a:xfrm>
              <a:off x="0" y="-38100"/>
              <a:ext cx="1022911" cy="2755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5"/>
          <p:cNvSpPr/>
          <p:nvPr/>
        </p:nvSpPr>
        <p:spPr>
          <a:xfrm>
            <a:off x="447675" y="1445976"/>
            <a:ext cx="378343" cy="378343"/>
          </a:xfrm>
          <a:custGeom>
            <a:rect b="b" l="l" r="r" t="t"/>
            <a:pathLst>
              <a:path extrusionOk="0" h="378343" w="378343">
                <a:moveTo>
                  <a:pt x="0" y="0"/>
                </a:moveTo>
                <a:lnTo>
                  <a:pt x="378343" y="0"/>
                </a:lnTo>
                <a:lnTo>
                  <a:pt x="378343" y="378343"/>
                </a:lnTo>
                <a:lnTo>
                  <a:pt x="0" y="3783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5"/>
          <p:cNvSpPr/>
          <p:nvPr/>
        </p:nvSpPr>
        <p:spPr>
          <a:xfrm rot="5506803">
            <a:off x="-255860" y="887140"/>
            <a:ext cx="9541421" cy="9541421"/>
          </a:xfrm>
          <a:custGeom>
            <a:rect b="b" l="l" r="r" t="t"/>
            <a:pathLst>
              <a:path extrusionOk="0" h="9541421" w="9541421">
                <a:moveTo>
                  <a:pt x="287588" y="9541420"/>
                </a:moveTo>
                <a:lnTo>
                  <a:pt x="0" y="287588"/>
                </a:lnTo>
                <a:lnTo>
                  <a:pt x="9253832" y="0"/>
                </a:lnTo>
                <a:lnTo>
                  <a:pt x="9541420" y="9253832"/>
                </a:lnTo>
                <a:lnTo>
                  <a:pt x="287588" y="9541420"/>
                </a:lnTo>
                <a:close/>
              </a:path>
            </a:pathLst>
          </a:custGeom>
          <a:blipFill rotWithShape="1">
            <a:blip r:embed="rId5">
              <a:alphaModFix amt="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5"/>
          <p:cNvSpPr/>
          <p:nvPr/>
        </p:nvSpPr>
        <p:spPr>
          <a:xfrm flipH="1">
            <a:off x="13006891" y="3372735"/>
            <a:ext cx="4835773" cy="6914265"/>
          </a:xfrm>
          <a:custGeom>
            <a:rect b="b" l="l" r="r" t="t"/>
            <a:pathLst>
              <a:path extrusionOk="0" h="6914265" w="4835773">
                <a:moveTo>
                  <a:pt x="4835773" y="0"/>
                </a:moveTo>
                <a:lnTo>
                  <a:pt x="0" y="0"/>
                </a:lnTo>
                <a:lnTo>
                  <a:pt x="0" y="6914265"/>
                </a:lnTo>
                <a:lnTo>
                  <a:pt x="4835773" y="6914265"/>
                </a:lnTo>
                <a:lnTo>
                  <a:pt x="4835773" y="0"/>
                </a:lnTo>
                <a:close/>
              </a:path>
            </a:pathLst>
          </a:custGeom>
          <a:blipFill rotWithShape="1">
            <a:blip r:embed="rId6">
              <a:alphaModFix amt="50000"/>
            </a:blip>
            <a:stretch>
              <a:fillRect b="0" l="-1553" r="-1569" t="0"/>
            </a:stretch>
          </a:blipFill>
          <a:ln>
            <a:noFill/>
          </a:ln>
        </p:spPr>
      </p:sp>
      <p:grpSp>
        <p:nvGrpSpPr>
          <p:cNvPr id="201" name="Google Shape;201;p5"/>
          <p:cNvGrpSpPr/>
          <p:nvPr/>
        </p:nvGrpSpPr>
        <p:grpSpPr>
          <a:xfrm>
            <a:off x="14518527" y="-144661"/>
            <a:ext cx="3769473" cy="796849"/>
            <a:chOff x="0" y="-38100"/>
            <a:chExt cx="992783" cy="209870"/>
          </a:xfrm>
        </p:grpSpPr>
        <p:sp>
          <p:nvSpPr>
            <p:cNvPr id="202" name="Google Shape;202;p5"/>
            <p:cNvSpPr/>
            <p:nvPr/>
          </p:nvSpPr>
          <p:spPr>
            <a:xfrm>
              <a:off x="0" y="0"/>
              <a:ext cx="992783" cy="171770"/>
            </a:xfrm>
            <a:custGeom>
              <a:rect b="b" l="l" r="r" t="t"/>
              <a:pathLst>
                <a:path extrusionOk="0" h="171770" w="992783">
                  <a:moveTo>
                    <a:pt x="0" y="0"/>
                  </a:moveTo>
                  <a:lnTo>
                    <a:pt x="992783" y="0"/>
                  </a:lnTo>
                  <a:lnTo>
                    <a:pt x="992783" y="171770"/>
                  </a:lnTo>
                  <a:lnTo>
                    <a:pt x="0" y="171770"/>
                  </a:lnTo>
                  <a:close/>
                </a:path>
              </a:pathLst>
            </a:custGeom>
            <a:gradFill>
              <a:gsLst>
                <a:gs pos="0">
                  <a:srgbClr val="9015DB"/>
                </a:gs>
                <a:gs pos="100000">
                  <a:srgbClr val="2F0AA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03" name="Google Shape;203;p5"/>
            <p:cNvSpPr txBox="1"/>
            <p:nvPr/>
          </p:nvSpPr>
          <p:spPr>
            <a:xfrm>
              <a:off x="0" y="-38100"/>
              <a:ext cx="992783" cy="2098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5"/>
          <p:cNvSpPr txBox="1"/>
          <p:nvPr/>
        </p:nvSpPr>
        <p:spPr>
          <a:xfrm>
            <a:off x="1463821" y="3291318"/>
            <a:ext cx="7402462" cy="70389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43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77051" lvl="1" marL="954103" marR="0" rtl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</a:t>
            </a:r>
            <a:endParaRPr/>
          </a:p>
          <a:p>
            <a:pPr indent="-477051" lvl="1" marL="954103" marR="0" rtl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</a:t>
            </a:r>
            <a:endParaRPr/>
          </a:p>
          <a:p>
            <a:pPr indent="-477051" lvl="1" marL="954103" marR="0" rtl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Pooling</a:t>
            </a:r>
            <a:endParaRPr/>
          </a:p>
          <a:p>
            <a:pPr indent="-477051" lvl="1" marL="954103" marR="0" rtl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</a:t>
            </a:r>
            <a:endParaRPr/>
          </a:p>
          <a:p>
            <a:pPr indent="-477051" lvl="1" marL="954103" marR="0" rtl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endParaRPr/>
          </a:p>
          <a:p>
            <a:pPr indent="-477051" lvl="1" marL="954103" marR="0" rtl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filters/Depth </a:t>
            </a:r>
            <a:endParaRPr/>
          </a:p>
          <a:p>
            <a:pPr indent="-477051" lvl="1" marL="954103" marR="0" rtl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Receptive Field</a:t>
            </a:r>
            <a:endParaRPr/>
          </a:p>
          <a:p>
            <a:pPr indent="0" lvl="0" marL="0" marR="0" rtl="0" algn="l">
              <a:lnSpc>
                <a:spcPct val="1354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1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5"/>
          <p:cNvSpPr txBox="1"/>
          <p:nvPr/>
        </p:nvSpPr>
        <p:spPr>
          <a:xfrm>
            <a:off x="1224410" y="593747"/>
            <a:ext cx="3058744" cy="1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206" name="Google Shape;206;p5"/>
          <p:cNvSpPr txBox="1"/>
          <p:nvPr/>
        </p:nvSpPr>
        <p:spPr>
          <a:xfrm>
            <a:off x="1463821" y="2034018"/>
            <a:ext cx="14588063" cy="8477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Neural Networks (CNN)</a:t>
            </a:r>
            <a:endParaRPr/>
          </a:p>
        </p:txBody>
      </p:sp>
      <p:sp>
        <p:nvSpPr>
          <p:cNvPr id="207" name="Google Shape;207;p5"/>
          <p:cNvSpPr txBox="1"/>
          <p:nvPr/>
        </p:nvSpPr>
        <p:spPr>
          <a:xfrm>
            <a:off x="1028700" y="3220335"/>
            <a:ext cx="14588063" cy="75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799" lvl="1" marL="863597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Architecture of CNN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13" name="Google Shape;213;p6"/>
          <p:cNvSpPr txBox="1"/>
          <p:nvPr/>
        </p:nvSpPr>
        <p:spPr>
          <a:xfrm>
            <a:off x="1281034" y="782426"/>
            <a:ext cx="149931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 Images in Computers</a:t>
            </a:r>
            <a:endParaRPr/>
          </a:p>
        </p:txBody>
      </p:sp>
      <p:sp>
        <p:nvSpPr>
          <p:cNvPr id="214" name="Google Shape;214;p6"/>
          <p:cNvSpPr txBox="1"/>
          <p:nvPr/>
        </p:nvSpPr>
        <p:spPr>
          <a:xfrm>
            <a:off x="727854" y="4117024"/>
            <a:ext cx="4974360" cy="2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image </a:t>
            </a:r>
            <a:r>
              <a:rPr b="0" i="0" lang="en-US" sz="5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channels</a:t>
            </a: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(RGB)</a:t>
            </a:r>
            <a:endParaRPr/>
          </a:p>
        </p:txBody>
      </p:sp>
      <p:pic>
        <p:nvPicPr>
          <p:cNvPr id="215" name="Google Shape;21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8025" y="2817975"/>
            <a:ext cx="12989975" cy="6494975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21" name="Google Shape;221;p7"/>
          <p:cNvSpPr/>
          <p:nvPr/>
        </p:nvSpPr>
        <p:spPr>
          <a:xfrm>
            <a:off x="6539656" y="4018204"/>
            <a:ext cx="10719644" cy="5935482"/>
          </a:xfrm>
          <a:custGeom>
            <a:rect b="b" l="l" r="r" t="t"/>
            <a:pathLst>
              <a:path extrusionOk="0" h="5935482" w="10719644">
                <a:moveTo>
                  <a:pt x="0" y="0"/>
                </a:moveTo>
                <a:lnTo>
                  <a:pt x="10719644" y="0"/>
                </a:lnTo>
                <a:lnTo>
                  <a:pt x="10719644" y="5935482"/>
                </a:lnTo>
                <a:lnTo>
                  <a:pt x="0" y="5935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66" l="0" r="0" t="-225"/>
            </a:stretch>
          </a:blipFill>
          <a:ln>
            <a:noFill/>
          </a:ln>
        </p:spPr>
      </p:sp>
      <p:sp>
        <p:nvSpPr>
          <p:cNvPr id="222" name="Google Shape;222;p7"/>
          <p:cNvSpPr txBox="1"/>
          <p:nvPr/>
        </p:nvSpPr>
        <p:spPr>
          <a:xfrm>
            <a:off x="1466256" y="736641"/>
            <a:ext cx="149931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Features for Images</a:t>
            </a:r>
            <a:endParaRPr/>
          </a:p>
        </p:txBody>
      </p:sp>
      <p:sp>
        <p:nvSpPr>
          <p:cNvPr id="223" name="Google Shape;223;p7"/>
          <p:cNvSpPr txBox="1"/>
          <p:nvPr/>
        </p:nvSpPr>
        <p:spPr>
          <a:xfrm>
            <a:off x="591488" y="2389735"/>
            <a:ext cx="13046989" cy="13633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99415" lvl="1" marL="798829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99"/>
              <a:buFont typeface="Arial"/>
              <a:buChar char="•"/>
            </a:pPr>
            <a:r>
              <a:rPr b="0" i="0" lang="en-US" sz="36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are full of important parts called </a:t>
            </a:r>
            <a:r>
              <a:rPr b="0" i="0" lang="en-US" sz="36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r>
              <a:rPr b="0" i="0" lang="en-US" sz="36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399415" lvl="1" marL="798829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99"/>
              <a:buFont typeface="Arial"/>
              <a:buChar char="•"/>
            </a:pPr>
            <a:r>
              <a:rPr b="0" i="0" lang="en-US" sz="36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 can be </a:t>
            </a:r>
            <a:r>
              <a:rPr b="0" i="0" lang="en-US" sz="36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edges, textures, shapes, or even faces.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29" name="Google Shape;229;p8"/>
          <p:cNvSpPr txBox="1"/>
          <p:nvPr/>
        </p:nvSpPr>
        <p:spPr>
          <a:xfrm>
            <a:off x="1486364" y="714045"/>
            <a:ext cx="108123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CNN Work on Image</a:t>
            </a:r>
            <a:endParaRPr/>
          </a:p>
        </p:txBody>
      </p:sp>
      <p:pic>
        <p:nvPicPr>
          <p:cNvPr id="230" name="Google Shape;230;p8" title="WhatsApp Video 2024-06-04 at 5.04.04 PM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9613" y="2552700"/>
            <a:ext cx="13648764" cy="77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pic>
        <p:nvPicPr>
          <p:cNvPr id="236" name="Google Shape;236;p9"/>
          <p:cNvPicPr preferRelativeResize="0"/>
          <p:nvPr/>
        </p:nvPicPr>
        <p:blipFill rotWithShape="1">
          <a:blip r:embed="rId4">
            <a:alphaModFix/>
          </a:blip>
          <a:srcRect b="9225" l="15346" r="14554" t="0"/>
          <a:stretch/>
        </p:blipFill>
        <p:spPr>
          <a:xfrm>
            <a:off x="7771298" y="2201782"/>
            <a:ext cx="10516702" cy="766031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9"/>
          <p:cNvSpPr txBox="1"/>
          <p:nvPr/>
        </p:nvSpPr>
        <p:spPr>
          <a:xfrm>
            <a:off x="642585" y="3344254"/>
            <a:ext cx="7128713" cy="28796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 is like a special way of looking at data. It's a mathematical operation that brings out </a:t>
            </a:r>
            <a:r>
              <a:rPr b="0" i="0" lang="en-US" sz="4003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patterns</a:t>
            </a:r>
            <a:r>
              <a:rPr b="0" i="0" lang="en-US" sz="400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238" name="Google Shape;238;p9"/>
          <p:cNvSpPr txBox="1"/>
          <p:nvPr/>
        </p:nvSpPr>
        <p:spPr>
          <a:xfrm>
            <a:off x="1383992" y="765979"/>
            <a:ext cx="40743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Convolution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